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56" r:id="rId2"/>
    <p:sldId id="259" r:id="rId3"/>
    <p:sldId id="258" r:id="rId4"/>
    <p:sldId id="281" r:id="rId5"/>
    <p:sldId id="277" r:id="rId6"/>
    <p:sldId id="278" r:id="rId7"/>
    <p:sldId id="280" r:id="rId8"/>
    <p:sldId id="282" r:id="rId9"/>
    <p:sldId id="279" r:id="rId10"/>
    <p:sldId id="264" r:id="rId11"/>
    <p:sldId id="266" r:id="rId12"/>
    <p:sldId id="273" r:id="rId13"/>
    <p:sldId id="267" r:id="rId14"/>
    <p:sldId id="271" r:id="rId15"/>
    <p:sldId id="275" r:id="rId16"/>
    <p:sldId id="283" r:id="rId17"/>
    <p:sldId id="284" r:id="rId18"/>
    <p:sldId id="265"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952CE58-DB65-BF49-955F-5B6F4C4E68F2}">
          <p14:sldIdLst>
            <p14:sldId id="256"/>
            <p14:sldId id="259"/>
            <p14:sldId id="258"/>
            <p14:sldId id="281"/>
            <p14:sldId id="277"/>
            <p14:sldId id="278"/>
            <p14:sldId id="280"/>
            <p14:sldId id="282"/>
            <p14:sldId id="279"/>
            <p14:sldId id="264"/>
            <p14:sldId id="266"/>
            <p14:sldId id="273"/>
            <p14:sldId id="267"/>
            <p14:sldId id="271"/>
            <p14:sldId id="275"/>
            <p14:sldId id="283"/>
            <p14:sldId id="284"/>
            <p14:sldId id="265"/>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aura Spencer" initials="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839C1"/>
    <a:srgbClr val="1F36D2"/>
    <a:srgbClr val="4EA3E8"/>
    <a:srgbClr val="FF6D37"/>
    <a:srgbClr val="60A4CB"/>
    <a:srgbClr val="FF9232"/>
    <a:srgbClr val="FF8000"/>
    <a:srgbClr val="FF0000"/>
    <a:srgbClr val="FFCC66"/>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37" autoAdjust="0"/>
    <p:restoredTop sz="74701" autoAdjust="0"/>
  </p:normalViewPr>
  <p:slideViewPr>
    <p:cSldViewPr snapToGrid="0" snapToObjects="1">
      <p:cViewPr>
        <p:scale>
          <a:sx n="72" d="100"/>
          <a:sy n="72" d="100"/>
        </p:scale>
        <p:origin x="-1096" y="-96"/>
      </p:cViewPr>
      <p:guideLst>
        <p:guide orient="horz" pos="2160"/>
        <p:guide pos="2880"/>
      </p:guideLst>
    </p:cSldViewPr>
  </p:slideViewPr>
  <p:outlineViewPr>
    <p:cViewPr>
      <p:scale>
        <a:sx n="33" d="100"/>
        <a:sy n="33" d="100"/>
      </p:scale>
      <p:origin x="0" y="7824"/>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interSettings" Target="printerSettings/printerSettings1.bin"/><Relationship Id="rId22" Type="http://schemas.openxmlformats.org/officeDocument/2006/relationships/commentAuthors" Target="commentAuthors.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8342B94-C511-C941-91A5-9304A47F5E45}" type="datetimeFigureOut">
              <a:rPr lang="en-US" smtClean="0"/>
              <a:t>3/15/18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CF1688-2374-3540-B058-D1875BF9B295}" type="slidenum">
              <a:rPr lang="en-US" smtClean="0"/>
              <a:t>‹#›</a:t>
            </a:fld>
            <a:endParaRPr lang="en-US"/>
          </a:p>
        </p:txBody>
      </p:sp>
    </p:spTree>
    <p:extLst>
      <p:ext uri="{BB962C8B-B14F-4D97-AF65-F5344CB8AC3E}">
        <p14:creationId xmlns:p14="http://schemas.microsoft.com/office/powerpoint/2010/main" val="72586263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for having me</a:t>
            </a:r>
            <a:r>
              <a:rPr lang="is-IS" dirty="0" smtClean="0"/>
              <a:t>… I’m heading into my 2nd year as a</a:t>
            </a:r>
            <a:r>
              <a:rPr lang="is-IS" baseline="0" dirty="0" smtClean="0"/>
              <a:t> grad student @ UW fisheries. My presentation today is </a:t>
            </a:r>
            <a:r>
              <a:rPr lang="is-IS" baseline="0" dirty="0" smtClean="0"/>
              <a:t>on the impact of ocean acidification on geoduck in a natural setting..</a:t>
            </a:r>
            <a:r>
              <a:rPr lang="is-IS" baseline="0" dirty="0" smtClean="0"/>
              <a:t>.. </a:t>
            </a:r>
            <a:r>
              <a:rPr lang="en-US" baseline="0" dirty="0" smtClean="0"/>
              <a:t>W</a:t>
            </a:r>
            <a:r>
              <a:rPr lang="is-IS" baseline="0" dirty="0" smtClean="0"/>
              <a:t>here we </a:t>
            </a:r>
            <a:r>
              <a:rPr lang="is-IS" baseline="0" dirty="0" smtClean="0"/>
              <a:t>leverage eelgrass beds to assess how geoduck respond  </a:t>
            </a:r>
            <a:r>
              <a:rPr lang="is-IS" baseline="0" dirty="0" smtClean="0"/>
              <a:t>between environments. </a:t>
            </a:r>
          </a:p>
          <a:p>
            <a:endParaRPr lang="en-US" dirty="0" smtClean="0"/>
          </a:p>
          <a:p>
            <a:r>
              <a:rPr lang="en-US" dirty="0" smtClean="0"/>
              <a:t>The collaborators</a:t>
            </a:r>
            <a:r>
              <a:rPr lang="en-US" baseline="0" dirty="0" smtClean="0"/>
              <a:t> on project were instrumental .., including folks from </a:t>
            </a:r>
            <a:r>
              <a:rPr lang="is-IS" baseline="0" dirty="0" smtClean="0"/>
              <a:t>… </a:t>
            </a:r>
            <a:endParaRPr lang="en-US" dirty="0"/>
          </a:p>
        </p:txBody>
      </p:sp>
      <p:sp>
        <p:nvSpPr>
          <p:cNvPr id="4" name="Slide Number Placeholder 3"/>
          <p:cNvSpPr>
            <a:spLocks noGrp="1"/>
          </p:cNvSpPr>
          <p:nvPr>
            <p:ph type="sldNum" sz="quarter" idx="10"/>
          </p:nvPr>
        </p:nvSpPr>
        <p:spPr/>
        <p:txBody>
          <a:bodyPr/>
          <a:lstStyle/>
          <a:p>
            <a:fld id="{50CF1688-2374-3540-B058-D1875BF9B295}" type="slidenum">
              <a:rPr lang="en-US" smtClean="0"/>
              <a:t>1</a:t>
            </a:fld>
            <a:endParaRPr lang="en-US"/>
          </a:p>
        </p:txBody>
      </p:sp>
    </p:spTree>
    <p:extLst>
      <p:ext uri="{BB962C8B-B14F-4D97-AF65-F5344CB8AC3E}">
        <p14:creationId xmlns:p14="http://schemas.microsoft.com/office/powerpoint/2010/main" val="39931958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Physiology assessed via proteomics, where we measured proteins in the gill tissue that we know respond to environmental factors, and metabolism.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Proteomics allows us to get a snapshot into where energy is being directed in the animal, which we can’t see by measuring simply growth.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This </a:t>
            </a:r>
            <a:r>
              <a:rPr lang="en-US" baseline="0" dirty="0" smtClean="0"/>
              <a:t>is the list of 13 </a:t>
            </a:r>
            <a:r>
              <a:rPr lang="en-US" baseline="0" dirty="0" smtClean="0"/>
              <a:t>proteins</a:t>
            </a:r>
            <a:endParaRPr lang="en-US" baseline="0"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I focused on proteins triggered by environmental changes, such as general stress response proteins, oxidative stress or pH changes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With the abundance data for these 13 proteins, we can see if there are any patterns in geoduck placed in our four sites. </a:t>
            </a:r>
          </a:p>
        </p:txBody>
      </p:sp>
      <p:sp>
        <p:nvSpPr>
          <p:cNvPr id="4" name="Slide Number Placeholder 3"/>
          <p:cNvSpPr>
            <a:spLocks noGrp="1"/>
          </p:cNvSpPr>
          <p:nvPr>
            <p:ph type="sldNum" sz="quarter" idx="10"/>
          </p:nvPr>
        </p:nvSpPr>
        <p:spPr/>
        <p:txBody>
          <a:bodyPr/>
          <a:lstStyle/>
          <a:p>
            <a:fld id="{50CF1688-2374-3540-B058-D1875BF9B295}" type="slidenum">
              <a:rPr lang="en-US" smtClean="0"/>
              <a:t>10</a:t>
            </a:fld>
            <a:endParaRPr lang="en-US"/>
          </a:p>
        </p:txBody>
      </p:sp>
    </p:spTree>
    <p:extLst>
      <p:ext uri="{BB962C8B-B14F-4D97-AF65-F5344CB8AC3E}">
        <p14:creationId xmlns:p14="http://schemas.microsoft.com/office/powerpoint/2010/main" val="30235777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smtClean="0"/>
              <a:t>On the left is an NMDS plot, (NMDS), which allows us to visualize patterns in our abundance data. </a:t>
            </a:r>
          </a:p>
          <a:p>
            <a:r>
              <a:rPr lang="en-US" sz="1200" baseline="0" dirty="0" smtClean="0"/>
              <a:t>On this plot, each point represents a geoduck sample</a:t>
            </a:r>
          </a:p>
          <a:p>
            <a:r>
              <a:rPr lang="en-US" sz="1200" baseline="0" dirty="0" smtClean="0"/>
              <a:t>Points are color coded by site</a:t>
            </a:r>
          </a:p>
          <a:p>
            <a:r>
              <a:rPr lang="en-US" sz="1200" baseline="0" dirty="0" smtClean="0"/>
              <a:t>Closer points are to each other, more similar the abundances are for the 13 proteins. </a:t>
            </a:r>
          </a:p>
          <a:p>
            <a:r>
              <a:rPr lang="en-US" sz="1200" baseline="0" dirty="0" smtClean="0"/>
              <a:t>If there was no difference between geoduck placed at different site, the colors would be all mixed together,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But we see a c</a:t>
            </a:r>
            <a:r>
              <a:rPr lang="en-US" sz="1200" dirty="0" smtClean="0"/>
              <a:t>lear clustering by site</a:t>
            </a:r>
            <a:r>
              <a:rPr lang="en-US" sz="1200" baseline="0" dirty="0" smtClean="0"/>
              <a:t>, and a geographical separation, where the northern-most sites (FB, PG) are more similar to each other than they are to the southern sites (CI, WB). This site difference is confirmed with an analysis of similarity test, P=.03. </a:t>
            </a:r>
          </a:p>
        </p:txBody>
      </p:sp>
      <p:sp>
        <p:nvSpPr>
          <p:cNvPr id="4" name="Slide Number Placeholder 3"/>
          <p:cNvSpPr>
            <a:spLocks noGrp="1"/>
          </p:cNvSpPr>
          <p:nvPr>
            <p:ph type="sldNum" sz="quarter" idx="10"/>
          </p:nvPr>
        </p:nvSpPr>
        <p:spPr/>
        <p:txBody>
          <a:bodyPr/>
          <a:lstStyle/>
          <a:p>
            <a:fld id="{50CF1688-2374-3540-B058-D1875BF9B295}" type="slidenum">
              <a:rPr lang="en-US" smtClean="0"/>
              <a:t>11</a:t>
            </a:fld>
            <a:endParaRPr lang="en-US"/>
          </a:p>
        </p:txBody>
      </p:sp>
    </p:spTree>
    <p:extLst>
      <p:ext uri="{BB962C8B-B14F-4D97-AF65-F5344CB8AC3E}">
        <p14:creationId xmlns:p14="http://schemas.microsoft.com/office/powerpoint/2010/main" val="26849658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then </a:t>
            </a:r>
            <a:r>
              <a:rPr lang="en-US" baseline="0" dirty="0" smtClean="0"/>
              <a:t>c</a:t>
            </a:r>
            <a:r>
              <a:rPr lang="en-US" dirty="0" smtClean="0"/>
              <a:t>ompare</a:t>
            </a:r>
            <a:r>
              <a:rPr lang="en-US" baseline="0" dirty="0" smtClean="0"/>
              <a:t> abundance data for each protein individually, and find that WHEN GROUPED by SITE three proteins are significantly different (highlighted in red). </a:t>
            </a:r>
            <a:endParaRPr lang="en-US" dirty="0" smtClean="0"/>
          </a:p>
          <a:p>
            <a:r>
              <a:rPr lang="en-US" dirty="0" smtClean="0"/>
              <a:t>All three</a:t>
            </a:r>
            <a:r>
              <a:rPr lang="en-US" baseline="0" dirty="0" smtClean="0"/>
              <a:t> involved in re-</a:t>
            </a:r>
            <a:r>
              <a:rPr lang="en-US" dirty="0" smtClean="0"/>
              <a:t>folding of denatured,</a:t>
            </a:r>
            <a:r>
              <a:rPr lang="en-US" baseline="0" dirty="0" smtClean="0"/>
              <a:t> or unfolded </a:t>
            </a:r>
            <a:r>
              <a:rPr lang="en-US" dirty="0" smtClean="0"/>
              <a:t>proteins,</a:t>
            </a:r>
            <a:r>
              <a:rPr lang="en-US" baseline="0" dirty="0" smtClean="0"/>
              <a:t> </a:t>
            </a:r>
            <a:r>
              <a:rPr lang="en-US" dirty="0" smtClean="0"/>
              <a:t>&amp; assisting in degradation</a:t>
            </a:r>
            <a:r>
              <a:rPr lang="en-US" baseline="0" dirty="0" smtClean="0"/>
              <a:t> of overly damaged proteins. </a:t>
            </a:r>
          </a:p>
          <a:p>
            <a:r>
              <a:rPr lang="en-US" baseline="0" dirty="0" smtClean="0"/>
              <a:t>Heat Shock protein is a misnomer; production is triggered by heat shock, but it is also produced in response to other stressors that also cause damage and unfolding of proteins.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Also ran </a:t>
            </a:r>
            <a:r>
              <a:rPr lang="en-US" sz="1200" baseline="0" dirty="0" err="1" smtClean="0"/>
              <a:t>Krusgal</a:t>
            </a:r>
            <a:r>
              <a:rPr lang="en-US" sz="1200" baseline="0" dirty="0" smtClean="0"/>
              <a:t> Wallis rank-sum tests. Results for All proteins = Chi-</a:t>
            </a:r>
            <a:r>
              <a:rPr lang="en-US" sz="1200" baseline="0" dirty="0" err="1" smtClean="0"/>
              <a:t>Sq</a:t>
            </a:r>
            <a:r>
              <a:rPr lang="en-US" sz="1200" baseline="0" dirty="0" smtClean="0"/>
              <a:t>: 115; </a:t>
            </a:r>
            <a:r>
              <a:rPr lang="en-US" sz="1200" baseline="0" dirty="0" err="1" smtClean="0"/>
              <a:t>df</a:t>
            </a:r>
            <a:r>
              <a:rPr lang="en-US" sz="1200" baseline="0" dirty="0" smtClean="0"/>
              <a:t>=3; p-value&lt;2.2e-16</a:t>
            </a:r>
          </a:p>
          <a:p>
            <a:endParaRPr lang="en-US" dirty="0" smtClean="0"/>
          </a:p>
        </p:txBody>
      </p:sp>
      <p:sp>
        <p:nvSpPr>
          <p:cNvPr id="4" name="Slide Number Placeholder 3"/>
          <p:cNvSpPr>
            <a:spLocks noGrp="1"/>
          </p:cNvSpPr>
          <p:nvPr>
            <p:ph type="sldNum" sz="quarter" idx="10"/>
          </p:nvPr>
        </p:nvSpPr>
        <p:spPr/>
        <p:txBody>
          <a:bodyPr/>
          <a:lstStyle/>
          <a:p>
            <a:fld id="{50CF1688-2374-3540-B058-D1875BF9B295}" type="slidenum">
              <a:rPr lang="en-US" smtClean="0"/>
              <a:t>12</a:t>
            </a:fld>
            <a:endParaRPr lang="en-US"/>
          </a:p>
        </p:txBody>
      </p:sp>
    </p:spTree>
    <p:extLst>
      <p:ext uri="{BB962C8B-B14F-4D97-AF65-F5344CB8AC3E}">
        <p14:creationId xmlns:p14="http://schemas.microsoft.com/office/powerpoint/2010/main" val="2697208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We</a:t>
            </a:r>
            <a:r>
              <a:rPr lang="en-US" baseline="0" dirty="0" smtClean="0"/>
              <a:t> found geoduck at different sites have different amounts of 3 proteins related to stress response.  But at which sites are they producing more? This is a box plot for HSP90.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The</a:t>
            </a:r>
            <a:r>
              <a:rPr lang="en-US" baseline="0" dirty="0" smtClean="0"/>
              <a:t> X axis is abundance</a:t>
            </a:r>
            <a:endParaRPr lang="en-US" dirty="0" smtClean="0"/>
          </a:p>
          <a:p>
            <a:pPr marL="171450" indent="-171450">
              <a:buFont typeface="Arial"/>
              <a:buChar char="•"/>
            </a:pPr>
            <a:r>
              <a:rPr lang="en-US" dirty="0" smtClean="0"/>
              <a:t>Boxes are organized by latitude </a:t>
            </a:r>
            <a:r>
              <a:rPr lang="en-US" baseline="0" dirty="0" smtClean="0"/>
              <a:t>along the Y.</a:t>
            </a:r>
            <a:endParaRPr lang="en-US" dirty="0" smtClean="0"/>
          </a:p>
          <a:p>
            <a:pPr marL="171450" indent="-171450">
              <a:buFont typeface="Arial"/>
              <a:buChar char="•"/>
            </a:pPr>
            <a:r>
              <a:rPr lang="en-US" baseline="0" dirty="0" smtClean="0"/>
              <a:t>We again see a geographical pattern, where FB &amp; PGB to the north have higher levels of the stress protein. </a:t>
            </a:r>
          </a:p>
          <a:p>
            <a:pPr marL="171450" marR="0" lvl="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This pattern is consistent across all three proteins. </a:t>
            </a:r>
          </a:p>
          <a:p>
            <a:pPr marL="171450" indent="-171450">
              <a:buFont typeface="Arial"/>
              <a:buChar char="•"/>
            </a:pPr>
            <a:r>
              <a:rPr lang="en-US" baseline="0" dirty="0" smtClean="0"/>
              <a:t>What’s interesting is how the environmental data compare.</a:t>
            </a:r>
          </a:p>
          <a:p>
            <a:pPr marL="628650" lvl="1" indent="-171450">
              <a:buFont typeface="Arial"/>
              <a:buChar char="•"/>
            </a:pPr>
            <a:r>
              <a:rPr lang="en-US" baseline="0" dirty="0" smtClean="0"/>
              <a:t>This is a bar plot of the mean DO data over the month at each site. DO is higher in northern sites, where stress protein is higher.</a:t>
            </a:r>
          </a:p>
          <a:p>
            <a:pPr marL="628650" lvl="1" indent="-171450">
              <a:buFont typeface="Arial"/>
              <a:buChar char="•"/>
            </a:pPr>
            <a:r>
              <a:rPr lang="en-US" baseline="0" dirty="0" smtClean="0"/>
              <a:t>Similarly, pH is much lower in the northern sites </a:t>
            </a:r>
          </a:p>
          <a:p>
            <a:pPr marL="171450" lvl="0" indent="-171450">
              <a:buFont typeface="Arial"/>
              <a:buChar char="•"/>
            </a:pPr>
            <a:r>
              <a:rPr lang="en-US" baseline="0" dirty="0" smtClean="0"/>
              <a:t>A recorded mean pH of 7.1 is indeed very low, with historic levels in Puget Sound in the high 7’s (e.g. 7.8 @ Ken Chew)</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Low pH can cause high levels of reactive oxygen species, or free radicals, causing oxidative stress and cell damage. </a:t>
            </a:r>
          </a:p>
          <a:p>
            <a:pPr marL="171450" lvl="0" indent="-171450">
              <a:buFont typeface="Arial"/>
              <a:buChar char="•"/>
            </a:pPr>
            <a:r>
              <a:rPr lang="en-US" baseline="0" dirty="0" smtClean="0"/>
              <a:t>Similarly, DO of 12 &amp; 14.5 at the northern sites would be highly over-saturated,  100% saturation would be near 9ppm. </a:t>
            </a:r>
          </a:p>
          <a:p>
            <a:pPr marL="628650" lvl="1" indent="-171450">
              <a:buFont typeface="Arial"/>
              <a:buChar char="•"/>
            </a:pPr>
            <a:r>
              <a:rPr lang="en-US" baseline="0" dirty="0" smtClean="0"/>
              <a:t>SUPER-saturation of DO can also resulting in cellular oxidative stress.</a:t>
            </a:r>
          </a:p>
          <a:p>
            <a:pPr marL="171450" marR="0" lvl="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Laboratory studies do show this type of damage as a result of low pH and supersaturated oxygen. </a:t>
            </a:r>
          </a:p>
          <a:p>
            <a:pPr marL="171450" lvl="0" indent="-171450">
              <a:buFont typeface="Arial"/>
              <a:buChar char="•"/>
            </a:pPr>
            <a:r>
              <a:rPr lang="en-US" baseline="0" dirty="0" smtClean="0"/>
              <a:t>Perhaps these 2 factors are having a compounding effect, and resulting cellular damage, triggering production of stress response proteins. </a:t>
            </a:r>
          </a:p>
          <a:p>
            <a:pPr marL="171450" lvl="0" indent="-171450">
              <a:buFont typeface="Arial"/>
              <a:buChar char="•"/>
            </a:pPr>
            <a:r>
              <a:rPr lang="en-US" baseline="0" dirty="0" smtClean="0"/>
              <a:t>HOWEVER: outplant studies- other factors could cause damage (e.g. chemical toxins). </a:t>
            </a:r>
          </a:p>
          <a:p>
            <a:pPr marL="171450" lvl="0" indent="-171450">
              <a:buFont typeface="Arial"/>
              <a:buChar char="•"/>
            </a:pPr>
            <a:r>
              <a:rPr lang="en-US" baseline="0" dirty="0" smtClean="0"/>
              <a:t>REGARDLESS, THIS DATA INDICATES geoduck @ PG&amp;FB pooling more energy into producing stress proteins, thus having less energy for processes like growth, immune system, and this correlates to acidic, and oxygen supersaturated water. </a:t>
            </a:r>
          </a:p>
          <a:p>
            <a:pPr marL="171450" lvl="0" indent="-171450">
              <a:buFont typeface="Arial"/>
              <a:buChar char="•"/>
            </a:pPr>
            <a:r>
              <a:rPr lang="en-US" baseline="0" dirty="0" smtClean="0"/>
              <a:t>Diff. confirmed: Dunn's test of multiple comparisons using rank sums </a:t>
            </a:r>
          </a:p>
        </p:txBody>
      </p:sp>
      <p:sp>
        <p:nvSpPr>
          <p:cNvPr id="4" name="Slide Number Placeholder 3"/>
          <p:cNvSpPr>
            <a:spLocks noGrp="1"/>
          </p:cNvSpPr>
          <p:nvPr>
            <p:ph type="sldNum" sz="quarter" idx="10"/>
          </p:nvPr>
        </p:nvSpPr>
        <p:spPr/>
        <p:txBody>
          <a:bodyPr/>
          <a:lstStyle/>
          <a:p>
            <a:fld id="{50CF1688-2374-3540-B058-D1875BF9B295}" type="slidenum">
              <a:rPr lang="en-US" smtClean="0"/>
              <a:t>13</a:t>
            </a:fld>
            <a:endParaRPr lang="en-US"/>
          </a:p>
        </p:txBody>
      </p:sp>
    </p:spTree>
    <p:extLst>
      <p:ext uri="{BB962C8B-B14F-4D97-AF65-F5344CB8AC3E}">
        <p14:creationId xmlns:p14="http://schemas.microsoft.com/office/powerpoint/2010/main" val="4289106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Overall:</a:t>
            </a:r>
            <a:r>
              <a:rPr lang="en-US" baseline="0" dirty="0" smtClean="0"/>
              <a:t> </a:t>
            </a:r>
            <a:endParaRPr lang="en-US" dirty="0" smtClean="0"/>
          </a:p>
          <a:p>
            <a:pPr marL="171450" indent="-171450">
              <a:buFont typeface="Arial"/>
              <a:buChar char="•"/>
            </a:pPr>
            <a:r>
              <a:rPr lang="en-US" dirty="0" smtClean="0"/>
              <a:t>Remarkable</a:t>
            </a:r>
            <a:r>
              <a:rPr lang="en-US" baseline="0" dirty="0" smtClean="0"/>
              <a:t> that sibling geoduck, separated for 1 month, have clear physiological differences between sites, measured in three stress-related proteins</a:t>
            </a:r>
          </a:p>
          <a:p>
            <a:pPr marL="171450" indent="-171450">
              <a:buFont typeface="Arial"/>
              <a:buChar char="•"/>
            </a:pPr>
            <a:r>
              <a:rPr lang="en-US" baseline="0" dirty="0" smtClean="0"/>
              <a:t>There is a geographical pattern, where geoduck placed in northern sites produced more stress-proteins, correlated with lower pH and higher DO</a:t>
            </a:r>
          </a:p>
          <a:p>
            <a:pPr marL="171450" indent="-171450">
              <a:buFont typeface="Arial"/>
              <a:buChar char="•"/>
            </a:pPr>
            <a:endParaRPr lang="en-US" baseline="0" dirty="0" smtClean="0"/>
          </a:p>
          <a:p>
            <a:r>
              <a:rPr lang="en-US" dirty="0" smtClean="0"/>
              <a:t>More Next Steps: </a:t>
            </a:r>
          </a:p>
          <a:p>
            <a:pPr marL="171450" indent="-171450">
              <a:buFont typeface="Arial"/>
              <a:buChar char="•"/>
            </a:pPr>
            <a:endParaRPr lang="en-US" sz="1200" i="1" dirty="0" smtClean="0"/>
          </a:p>
          <a:p>
            <a:pPr marL="171450" indent="-171450">
              <a:buFont typeface="Arial"/>
              <a:buChar char="•"/>
            </a:pPr>
            <a:r>
              <a:rPr lang="en-US" sz="1200" dirty="0" smtClean="0">
                <a:latin typeface="Avenir Medium"/>
                <a:cs typeface="Avenir Medium"/>
              </a:rPr>
              <a:t>(Gill transcriptome,</a:t>
            </a:r>
            <a:r>
              <a:rPr lang="en-US" sz="1200" baseline="0" dirty="0" smtClean="0">
                <a:latin typeface="Avenir Medium"/>
                <a:cs typeface="Avenir Medium"/>
              </a:rPr>
              <a:t> can use to more accurately ID the 8k proteins.)</a:t>
            </a:r>
            <a:endParaRPr lang="en-US" sz="1200" dirty="0" smtClean="0">
              <a:latin typeface="Avenir Medium"/>
              <a:cs typeface="Avenir Medium"/>
            </a:endParaRPr>
          </a:p>
          <a:p>
            <a:pPr marL="171450" indent="-171450">
              <a:buFont typeface="Arial"/>
              <a:buChar char="•"/>
            </a:pPr>
            <a:r>
              <a:rPr lang="en-US" sz="1200" i="1" dirty="0" smtClean="0"/>
              <a:t>Ultimate goal: could</a:t>
            </a:r>
            <a:r>
              <a:rPr lang="en-US" sz="1200" i="1" baseline="0" dirty="0" smtClean="0"/>
              <a:t> </a:t>
            </a:r>
            <a:r>
              <a:rPr lang="en-US" sz="1200" i="1" dirty="0" smtClean="0"/>
              <a:t>use these</a:t>
            </a:r>
            <a:r>
              <a:rPr lang="en-US" sz="1200" i="1" baseline="0" dirty="0" smtClean="0"/>
              <a:t> proteins </a:t>
            </a:r>
            <a:r>
              <a:rPr lang="en-US" sz="1200" i="1" dirty="0" smtClean="0"/>
              <a:t>for</a:t>
            </a:r>
            <a:r>
              <a:rPr lang="en-US" sz="1200" i="1" baseline="0" dirty="0" smtClean="0"/>
              <a:t>  short-term site-assessment </a:t>
            </a:r>
            <a:r>
              <a:rPr lang="en-US" sz="1200" i="1" baseline="0" dirty="0" err="1" smtClean="0"/>
              <a:t>outplants</a:t>
            </a:r>
            <a:r>
              <a:rPr lang="en-US" sz="1200" i="1" baseline="0" dirty="0" smtClean="0"/>
              <a:t> : placed a few geoduck @ different locations, ID which is best for aquaculture </a:t>
            </a:r>
          </a:p>
          <a:p>
            <a:pPr marL="457200" lvl="1" indent="0">
              <a:buFont typeface="Arial"/>
              <a:buNone/>
            </a:pPr>
            <a:endParaRPr lang="en-US" sz="1200" i="1" baseline="0" dirty="0" smtClean="0"/>
          </a:p>
        </p:txBody>
      </p:sp>
      <p:sp>
        <p:nvSpPr>
          <p:cNvPr id="4" name="Slide Number Placeholder 3"/>
          <p:cNvSpPr>
            <a:spLocks noGrp="1"/>
          </p:cNvSpPr>
          <p:nvPr>
            <p:ph type="sldNum" sz="quarter" idx="10"/>
          </p:nvPr>
        </p:nvSpPr>
        <p:spPr/>
        <p:txBody>
          <a:bodyPr/>
          <a:lstStyle/>
          <a:p>
            <a:fld id="{50CF1688-2374-3540-B058-D1875BF9B295}" type="slidenum">
              <a:rPr lang="en-US" smtClean="0"/>
              <a:t>14</a:t>
            </a:fld>
            <a:endParaRPr lang="en-US"/>
          </a:p>
        </p:txBody>
      </p:sp>
    </p:spTree>
    <p:extLst>
      <p:ext uri="{BB962C8B-B14F-4D97-AF65-F5344CB8AC3E}">
        <p14:creationId xmlns:p14="http://schemas.microsoft.com/office/powerpoint/2010/main" val="14969304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000" b="1" dirty="0" smtClean="0">
                <a:latin typeface="Avenir Medium"/>
                <a:cs typeface="Avenir Medium"/>
              </a:rPr>
              <a:t>Benefits of 2-phase proteomics</a:t>
            </a:r>
          </a:p>
          <a:p>
            <a:pPr marL="171450" indent="-171450">
              <a:buFont typeface="Arial"/>
              <a:buChar char="•"/>
            </a:pPr>
            <a:r>
              <a:rPr lang="en-US" baseline="0" dirty="0" smtClean="0"/>
              <a:t>Why not use other method of measuring proteins? </a:t>
            </a:r>
          </a:p>
          <a:p>
            <a:pPr marL="628650" lvl="1" indent="-171450">
              <a:buFont typeface="Arial"/>
              <a:buChar char="•"/>
            </a:pPr>
            <a:r>
              <a:rPr lang="en-US" baseline="0" dirty="0" smtClean="0"/>
              <a:t>Phase 1 – the memory-intensive step- is only required once, and results can be used again. I now have 8k proteins detected, and anyone could use as targets for future studies.</a:t>
            </a:r>
          </a:p>
          <a:p>
            <a:pPr marL="628650" lvl="1" indent="-171450">
              <a:buFont typeface="Arial"/>
              <a:buChar char="•"/>
            </a:pPr>
            <a:r>
              <a:rPr lang="en-US" baseline="0" dirty="0" smtClean="0"/>
              <a:t>Phase 2 is inexpensive; depending on the # of target proteins, cost could be $20-$50 per sample</a:t>
            </a:r>
          </a:p>
          <a:p>
            <a:pPr marL="628650" lvl="1" indent="-171450">
              <a:buFont typeface="Arial"/>
              <a:buChar char="•"/>
            </a:pPr>
            <a:r>
              <a:rPr lang="en-US" baseline="0" dirty="0" smtClean="0"/>
              <a:t>This 2-phase allows us to potentially ID unexpected proteins</a:t>
            </a:r>
          </a:p>
          <a:p>
            <a:pPr marL="628650" lvl="1" indent="-171450">
              <a:buFont typeface="Arial"/>
              <a:buChar char="•"/>
            </a:pPr>
            <a:r>
              <a:rPr lang="en-US" baseline="0" dirty="0" smtClean="0"/>
              <a:t>Works with new species once transcriptome is available; doesn’t have to be tissue-specific. </a:t>
            </a:r>
            <a:endParaRPr lang="en-US" dirty="0" smtClean="0"/>
          </a:p>
          <a:p>
            <a:pPr marL="274320" lvl="1">
              <a:buClr>
                <a:schemeClr val="accent1"/>
              </a:buClr>
              <a:buSzPct val="85000"/>
              <a:buFont typeface="Wingdings 2"/>
              <a:buChar char=""/>
            </a:pPr>
            <a:endParaRPr lang="en-US" sz="2000" dirty="0" smtClean="0">
              <a:solidFill>
                <a:schemeClr val="tx1"/>
              </a:solidFill>
              <a:latin typeface="Avenir Medium"/>
              <a:cs typeface="Avenir Medium"/>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Proteomic response to elevated PCO2 level in eastern oysters, Crassostrea </a:t>
            </a:r>
            <a:r>
              <a:rPr lang="en-US" sz="1200" b="1" kern="1200" dirty="0" err="1" smtClean="0">
                <a:solidFill>
                  <a:schemeClr val="tx1"/>
                </a:solidFill>
                <a:effectLst/>
                <a:latin typeface="+mn-lt"/>
                <a:ea typeface="+mn-ea"/>
                <a:cs typeface="+mn-cs"/>
              </a:rPr>
              <a:t>virginica</a:t>
            </a:r>
            <a:r>
              <a:rPr lang="en-US" sz="1200" b="1" kern="1200" dirty="0" smtClean="0">
                <a:solidFill>
                  <a:schemeClr val="tx1"/>
                </a:solidFill>
                <a:effectLst/>
                <a:latin typeface="+mn-lt"/>
                <a:ea typeface="+mn-ea"/>
                <a:cs typeface="+mn-cs"/>
              </a:rPr>
              <a:t>: evidence for oxidative stress,</a:t>
            </a:r>
            <a:r>
              <a:rPr lang="en-US" sz="1200" b="1" kern="1200" baseline="0" dirty="0" smtClean="0">
                <a:solidFill>
                  <a:schemeClr val="tx1"/>
                </a:solidFill>
                <a:effectLst/>
                <a:latin typeface="+mn-lt"/>
                <a:ea typeface="+mn-ea"/>
                <a:cs typeface="+mn-cs"/>
              </a:rPr>
              <a:t> Lars </a:t>
            </a:r>
            <a:r>
              <a:rPr lang="en-US" sz="1200" b="1" kern="1200" baseline="0" dirty="0" err="1" smtClean="0">
                <a:solidFill>
                  <a:schemeClr val="tx1"/>
                </a:solidFill>
                <a:effectLst/>
                <a:latin typeface="+mn-lt"/>
                <a:ea typeface="+mn-ea"/>
                <a:cs typeface="+mn-cs"/>
              </a:rPr>
              <a:t>Tomanek</a:t>
            </a:r>
            <a:r>
              <a:rPr lang="en-US" sz="1200" b="1" kern="1200" baseline="0" dirty="0" smtClean="0">
                <a:solidFill>
                  <a:schemeClr val="tx1"/>
                </a:solidFill>
                <a:effectLst/>
                <a:latin typeface="+mn-lt"/>
                <a:ea typeface="+mn-ea"/>
                <a:cs typeface="+mn-cs"/>
              </a:rPr>
              <a:t> etc., 2011</a:t>
            </a:r>
            <a:endParaRPr lang="en-US" dirty="0" smtClean="0"/>
          </a:p>
          <a:p>
            <a:r>
              <a:rPr lang="en-US" dirty="0" smtClean="0"/>
              <a:t>Low</a:t>
            </a:r>
            <a:r>
              <a:rPr lang="en-US" baseline="0" dirty="0" smtClean="0"/>
              <a:t> pH and ROS, all investigated in mammals: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effectLst/>
                <a:latin typeface="+mn-lt"/>
                <a:ea typeface="+mn-ea"/>
                <a:cs typeface="+mn-cs"/>
              </a:rPr>
              <a:t>High</a:t>
            </a:r>
            <a:r>
              <a:rPr lang="en-US" sz="1200" kern="1200" baseline="0" dirty="0" smtClean="0">
                <a:solidFill>
                  <a:schemeClr val="tx1"/>
                </a:solidFill>
                <a:effectLst/>
                <a:latin typeface="+mn-lt"/>
                <a:ea typeface="+mn-ea"/>
                <a:cs typeface="+mn-cs"/>
              </a:rPr>
              <a:t> pCO2 series of reactions to form ROS</a:t>
            </a:r>
            <a:endParaRPr lang="en-US" sz="1200" kern="1200" dirty="0" smtClean="0">
              <a:solidFill>
                <a:schemeClr val="tx1"/>
              </a:solidFill>
              <a:effectLst/>
              <a:latin typeface="+mn-lt"/>
              <a:ea typeface="+mn-ea"/>
              <a:cs typeface="+mn-cs"/>
            </a:endParaRP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effectLst/>
                <a:latin typeface="+mn-lt"/>
                <a:ea typeface="+mn-ea"/>
                <a:cs typeface="+mn-cs"/>
              </a:rPr>
              <a:t>“Low intracellular pH triggered by environmental acidification may negatively affect the efficiency of the mitochondrial electron transport chain (ETC) by increasing electron slip in ROS-generating mitochondrial </a:t>
            </a:r>
            <a:r>
              <a:rPr lang="is-IS"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would result in elevated rates of ROS generation.”</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effectLst/>
                <a:latin typeface="+mn-lt"/>
                <a:ea typeface="+mn-ea"/>
                <a:cs typeface="+mn-cs"/>
              </a:rPr>
              <a:t>Low</a:t>
            </a:r>
            <a:r>
              <a:rPr lang="en-US" sz="1200" kern="1200" baseline="0" dirty="0" smtClean="0">
                <a:solidFill>
                  <a:schemeClr val="tx1"/>
                </a:solidFill>
                <a:effectLst/>
                <a:latin typeface="+mn-lt"/>
                <a:ea typeface="+mn-ea"/>
                <a:cs typeface="+mn-cs"/>
              </a:rPr>
              <a:t> pH can cause a release of transition metals, such as iron, which can oxidize molecules and cause oxidative stress</a:t>
            </a:r>
            <a:endParaRPr lang="en-US" sz="1200" kern="1200" dirty="0" smtClean="0">
              <a:solidFill>
                <a:schemeClr val="tx1"/>
              </a:solidFill>
              <a:effectLst/>
              <a:latin typeface="+mn-lt"/>
              <a:ea typeface="+mn-ea"/>
              <a:cs typeface="+mn-cs"/>
            </a:endParaRPr>
          </a:p>
          <a:p>
            <a:pPr marL="0" indent="0">
              <a:buFont typeface="Arial"/>
              <a:buNone/>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i="1" kern="1200" dirty="0" smtClean="0">
                <a:solidFill>
                  <a:schemeClr val="tx1"/>
                </a:solidFill>
                <a:effectLst/>
                <a:latin typeface="+mn-lt"/>
                <a:ea typeface="+mn-ea"/>
                <a:cs typeface="+mn-cs"/>
              </a:rPr>
              <a:t>Animal response to drastic changes in oxygen availability and physiological oxidative stress,</a:t>
            </a:r>
            <a:r>
              <a:rPr lang="en-US" sz="1200" i="1"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Marcelo Hermes-Lima, Tania </a:t>
            </a:r>
            <a:r>
              <a:rPr lang="en-US" sz="1200" kern="1200" dirty="0" err="1" smtClean="0">
                <a:solidFill>
                  <a:schemeClr val="tx1"/>
                </a:solidFill>
                <a:effectLst/>
                <a:latin typeface="+mn-lt"/>
                <a:ea typeface="+mn-ea"/>
                <a:cs typeface="+mn-cs"/>
              </a:rPr>
              <a:t>Zenteno-Savın</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2</a:t>
            </a:r>
            <a:r>
              <a:rPr lang="fi-FI" sz="1200" kern="1200" dirty="0" smtClean="0">
                <a:solidFill>
                  <a:schemeClr val="tx1"/>
                </a:solidFill>
                <a:effectLst/>
                <a:latin typeface="+mn-lt"/>
                <a:ea typeface="+mn-ea"/>
                <a:cs typeface="+mn-cs"/>
              </a:rPr>
              <a:t>002 </a:t>
            </a:r>
            <a:endParaRPr lang="fi-FI"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i="1" dirty="0" smtClean="0">
              <a:effectLst/>
            </a:endParaRPr>
          </a:p>
          <a:p>
            <a:r>
              <a:rPr lang="en-US" sz="1200" i="1" baseline="0" dirty="0" smtClean="0"/>
              <a:t>COST: </a:t>
            </a:r>
            <a:r>
              <a:rPr lang="en-US" sz="1200" kern="1200" dirty="0" smtClean="0">
                <a:solidFill>
                  <a:schemeClr val="tx1"/>
                </a:solidFill>
                <a:latin typeface="+mn-lt"/>
                <a:ea typeface="+mn-ea"/>
                <a:cs typeface="+mn-cs"/>
              </a:rPr>
              <a:t>Need exact number. </a:t>
            </a:r>
          </a:p>
          <a:p>
            <a:r>
              <a:rPr lang="en-US" sz="1200" kern="1200" dirty="0" smtClean="0">
                <a:solidFill>
                  <a:schemeClr val="tx1"/>
                </a:solidFill>
                <a:latin typeface="+mn-lt"/>
                <a:ea typeface="+mn-ea"/>
                <a:cs typeface="+mn-cs"/>
              </a:rPr>
              <a:t>$300/day, 7 days (including dilution curve etc. &amp; some extra time), + extraction kit cost</a:t>
            </a:r>
            <a:endParaRPr lang="en-US" sz="1200" dirty="0" smtClean="0">
              <a:solidFill>
                <a:schemeClr val="tx1"/>
              </a:solidFill>
              <a:latin typeface="Avenir Medium"/>
              <a:cs typeface="Avenir Medium"/>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i="1"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i="0" dirty="0" smtClean="0">
                <a:effectLst/>
              </a:rPr>
              <a:t>ANOSIM: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effectLst/>
                <a:latin typeface="+mn-lt"/>
                <a:ea typeface="+mn-ea"/>
                <a:cs typeface="+mn-cs"/>
              </a:rPr>
              <a:t>Non-parametric</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effectLst/>
                <a:latin typeface="+mn-lt"/>
                <a:ea typeface="+mn-ea"/>
                <a:cs typeface="+mn-cs"/>
              </a:rPr>
              <a:t>Although individual observations (transitions) are expected to be independent, individual species variables are not independent of one another.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effectLst/>
                <a:latin typeface="+mn-lt"/>
                <a:ea typeface="+mn-ea"/>
                <a:cs typeface="+mn-cs"/>
              </a:rPr>
              <a:t>A distribution of the statistic under the null created via</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permutations of the observations </a:t>
            </a:r>
            <a:endParaRPr lang="en-US"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i="0" dirty="0" smtClean="0">
              <a:effectLst/>
            </a:endParaRPr>
          </a:p>
          <a:p>
            <a:pPr marL="0" indent="0">
              <a:buFont typeface="Arial"/>
              <a:buNone/>
            </a:pPr>
            <a:endParaRPr lang="en-US" dirty="0" smtClean="0"/>
          </a:p>
          <a:p>
            <a:pPr marL="274320" lvl="1">
              <a:buClr>
                <a:schemeClr val="accent1"/>
              </a:buClr>
              <a:buSzPct val="85000"/>
              <a:buFont typeface="Wingdings 2"/>
              <a:buChar char=""/>
            </a:pPr>
            <a:endParaRPr lang="en-US" sz="2000" dirty="0" smtClean="0">
              <a:solidFill>
                <a:schemeClr val="tx1"/>
              </a:solidFill>
              <a:latin typeface="Avenir Medium"/>
              <a:cs typeface="Avenir Medium"/>
            </a:endParaRPr>
          </a:p>
        </p:txBody>
      </p:sp>
      <p:sp>
        <p:nvSpPr>
          <p:cNvPr id="4" name="Slide Number Placeholder 3"/>
          <p:cNvSpPr>
            <a:spLocks noGrp="1"/>
          </p:cNvSpPr>
          <p:nvPr>
            <p:ph type="sldNum" sz="quarter" idx="10"/>
          </p:nvPr>
        </p:nvSpPr>
        <p:spPr/>
        <p:txBody>
          <a:bodyPr/>
          <a:lstStyle/>
          <a:p>
            <a:fld id="{50CF1688-2374-3540-B058-D1875BF9B295}" type="slidenum">
              <a:rPr lang="en-US" smtClean="0"/>
              <a:t>15</a:t>
            </a:fld>
            <a:endParaRPr lang="en-US"/>
          </a:p>
        </p:txBody>
      </p:sp>
    </p:spTree>
    <p:extLst>
      <p:ext uri="{BB962C8B-B14F-4D97-AF65-F5344CB8AC3E}">
        <p14:creationId xmlns:p14="http://schemas.microsoft.com/office/powerpoint/2010/main" val="1737023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Proteomics is the study of all proteins at the cellular</a:t>
            </a:r>
            <a:r>
              <a:rPr lang="en-US" baseline="0" dirty="0" smtClean="0"/>
              <a:t> level. </a:t>
            </a:r>
          </a:p>
          <a:p>
            <a:pPr marL="171450" indent="-171450">
              <a:buFont typeface="Arial"/>
              <a:buChar char="•"/>
            </a:pPr>
            <a:r>
              <a:rPr lang="en-US" baseline="0" dirty="0" smtClean="0"/>
              <a:t>Proteins carry out most cellular activity, and the composition of proteins in the cell can be dynamic, changing based on developmental stage, immune response, and changes in the environment. </a:t>
            </a:r>
          </a:p>
          <a:p>
            <a:pPr marL="628650" lvl="1" indent="-171450">
              <a:buFont typeface="Arial"/>
              <a:buChar char="•"/>
            </a:pPr>
            <a:r>
              <a:rPr lang="en-US" baseline="0" dirty="0" smtClean="0"/>
              <a:t>Organism experiences a change in temperature, oxygen, etc., certain proteins respond maintain homeostasis, to avoid cell damage</a:t>
            </a:r>
          </a:p>
          <a:p>
            <a:pPr marL="171450" indent="-171450">
              <a:buFont typeface="Arial"/>
              <a:buChar char="•"/>
            </a:pPr>
            <a:r>
              <a:rPr lang="en-US" baseline="0" dirty="0" smtClean="0"/>
              <a:t>Because these proteins quickly respond to environmental changes,  measuring them provide us a direct, sensitive view of the animal’s physiology and energy allocation. </a:t>
            </a:r>
          </a:p>
          <a:p>
            <a:pPr marL="171450" indent="-171450">
              <a:buFont typeface="Arial"/>
              <a:buChar char="•"/>
            </a:pPr>
            <a:r>
              <a:rPr lang="en-US" baseline="0" dirty="0" smtClean="0"/>
              <a:t>Therefore, we can then measure proteins that we know are triggered by environmental changes, to assess where the animals resources are being directed. </a:t>
            </a:r>
          </a:p>
        </p:txBody>
      </p:sp>
      <p:sp>
        <p:nvSpPr>
          <p:cNvPr id="4" name="Slide Number Placeholder 3"/>
          <p:cNvSpPr>
            <a:spLocks noGrp="1"/>
          </p:cNvSpPr>
          <p:nvPr>
            <p:ph type="sldNum" sz="quarter" idx="10"/>
          </p:nvPr>
        </p:nvSpPr>
        <p:spPr/>
        <p:txBody>
          <a:bodyPr/>
          <a:lstStyle/>
          <a:p>
            <a:fld id="{50CF1688-2374-3540-B058-D1875BF9B295}" type="slidenum">
              <a:rPr lang="en-US" smtClean="0"/>
              <a:t>16</a:t>
            </a:fld>
            <a:endParaRPr lang="en-US"/>
          </a:p>
        </p:txBody>
      </p:sp>
    </p:spTree>
    <p:extLst>
      <p:ext uri="{BB962C8B-B14F-4D97-AF65-F5344CB8AC3E}">
        <p14:creationId xmlns:p14="http://schemas.microsoft.com/office/powerpoint/2010/main" val="2401078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measured protein composition in 2 phases, both using a mass spectrometer. </a:t>
            </a:r>
          </a:p>
          <a:p>
            <a:r>
              <a:rPr lang="en-US" baseline="0" dirty="0" smtClean="0"/>
              <a:t>Phase 1:  on left </a:t>
            </a:r>
          </a:p>
          <a:p>
            <a:pPr marL="171450" indent="-171450">
              <a:buFont typeface="Arial"/>
              <a:buChar char="•"/>
            </a:pPr>
            <a:r>
              <a:rPr lang="en-US" baseline="0" dirty="0" smtClean="0"/>
              <a:t>Discovery phase, where we determine which proteins we can clearly measure in our gill tissue?  </a:t>
            </a:r>
          </a:p>
          <a:p>
            <a:pPr marL="171450" indent="-171450">
              <a:buFont typeface="Arial"/>
              <a:buChar char="•"/>
            </a:pPr>
            <a:r>
              <a:rPr lang="en-US" baseline="0" dirty="0" smtClean="0"/>
              <a:t>Aka: Shotgun Proteomics</a:t>
            </a:r>
          </a:p>
          <a:p>
            <a:pPr marL="171450" indent="-171450">
              <a:buFont typeface="Arial"/>
              <a:buChar char="•"/>
            </a:pPr>
            <a:r>
              <a:rPr lang="en-US" baseline="0" dirty="0" smtClean="0"/>
              <a:t>Highly memory intensive, limited by the number of sample we can process. </a:t>
            </a:r>
          </a:p>
          <a:p>
            <a:pPr marL="171450" indent="-171450">
              <a:buFont typeface="Arial"/>
              <a:buChar char="•"/>
            </a:pPr>
            <a:r>
              <a:rPr lang="en-US" baseline="0" dirty="0" smtClean="0"/>
              <a:t>Ran 2 geoduck samples per site, measured total of ~8k proteins, and </a:t>
            </a:r>
            <a:r>
              <a:rPr lang="en-US" baseline="0" dirty="0" err="1" smtClean="0"/>
              <a:t>ID’d</a:t>
            </a:r>
            <a:r>
              <a:rPr lang="en-US" baseline="0" dirty="0" smtClean="0"/>
              <a:t> 5,700.  </a:t>
            </a:r>
          </a:p>
          <a:p>
            <a:pPr marL="171450" indent="-171450">
              <a:buFont typeface="Arial"/>
              <a:buChar char="•"/>
            </a:pPr>
            <a:r>
              <a:rPr lang="en-US" baseline="0" dirty="0" smtClean="0"/>
              <a:t>From 5,700 known proteins we selected a handful to investigate further.  </a:t>
            </a:r>
          </a:p>
          <a:p>
            <a:pPr marL="171450" indent="-171450">
              <a:buFont typeface="Arial"/>
              <a:buChar char="•"/>
            </a:pPr>
            <a:r>
              <a:rPr lang="en-US" baseline="0" dirty="0" smtClean="0"/>
              <a:t>Proteins selected based on detectability across all samples, quality of signal, and biological function. </a:t>
            </a:r>
          </a:p>
          <a:p>
            <a:pPr marL="0" indent="0">
              <a:buFont typeface="Arial"/>
              <a:buNone/>
            </a:pPr>
            <a:r>
              <a:rPr lang="en-US" baseline="0" dirty="0" smtClean="0"/>
              <a:t>Phase 2: on right </a:t>
            </a:r>
          </a:p>
          <a:p>
            <a:pPr marL="171450" indent="-171450">
              <a:buFont typeface="Arial"/>
              <a:buChar char="•"/>
            </a:pPr>
            <a:r>
              <a:rPr lang="en-US" baseline="0" dirty="0" smtClean="0"/>
              <a:t>Targeted quantification phase, we can precisely measure the amount of each proteins we’ve selected in each geoduck sample. </a:t>
            </a:r>
          </a:p>
          <a:p>
            <a:pPr marL="171450" indent="-171450">
              <a:buFont typeface="Arial"/>
              <a:buChar char="•"/>
            </a:pPr>
            <a:r>
              <a:rPr lang="en-US" baseline="0" dirty="0" smtClean="0"/>
              <a:t>Less intensive, ran 12 per site, targeting 13 proteins</a:t>
            </a:r>
          </a:p>
          <a:p>
            <a:pPr marL="171450" indent="-171450">
              <a:buFont typeface="Arial"/>
              <a:buChar char="•"/>
            </a:pPr>
            <a:r>
              <a:rPr lang="en-US" baseline="0" dirty="0" smtClean="0"/>
              <a:t>The data we collected from phase 2 was quantity data, and were able to compared abundance between sites. </a:t>
            </a:r>
          </a:p>
        </p:txBody>
      </p:sp>
      <p:sp>
        <p:nvSpPr>
          <p:cNvPr id="4" name="Slide Number Placeholder 3"/>
          <p:cNvSpPr>
            <a:spLocks noGrp="1"/>
          </p:cNvSpPr>
          <p:nvPr>
            <p:ph type="sldNum" sz="quarter" idx="10"/>
          </p:nvPr>
        </p:nvSpPr>
        <p:spPr/>
        <p:txBody>
          <a:bodyPr/>
          <a:lstStyle/>
          <a:p>
            <a:fld id="{50CF1688-2374-3540-B058-D1875BF9B295}" type="slidenum">
              <a:rPr lang="en-US" smtClean="0"/>
              <a:t>17</a:t>
            </a:fld>
            <a:endParaRPr lang="en-US"/>
          </a:p>
        </p:txBody>
      </p:sp>
    </p:spTree>
    <p:extLst>
      <p:ext uri="{BB962C8B-B14F-4D97-AF65-F5344CB8AC3E}">
        <p14:creationId xmlns:p14="http://schemas.microsoft.com/office/powerpoint/2010/main" val="8088377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case I need this info:</a:t>
            </a:r>
          </a:p>
          <a:p>
            <a:endParaRPr lang="en-US" dirty="0" smtClean="0"/>
          </a:p>
        </p:txBody>
      </p:sp>
      <p:sp>
        <p:nvSpPr>
          <p:cNvPr id="4" name="Slide Number Placeholder 3"/>
          <p:cNvSpPr>
            <a:spLocks noGrp="1"/>
          </p:cNvSpPr>
          <p:nvPr>
            <p:ph type="sldNum" sz="quarter" idx="10"/>
          </p:nvPr>
        </p:nvSpPr>
        <p:spPr/>
        <p:txBody>
          <a:bodyPr/>
          <a:lstStyle/>
          <a:p>
            <a:fld id="{50CF1688-2374-3540-B058-D1875BF9B295}" type="slidenum">
              <a:rPr lang="en-US" smtClean="0"/>
              <a:t>18</a:t>
            </a:fld>
            <a:endParaRPr lang="en-US"/>
          </a:p>
        </p:txBody>
      </p:sp>
    </p:spTree>
    <p:extLst>
      <p:ext uri="{BB962C8B-B14F-4D97-AF65-F5344CB8AC3E}">
        <p14:creationId xmlns:p14="http://schemas.microsoft.com/office/powerpoint/2010/main" val="3321265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Pacific geoduck is</a:t>
            </a:r>
            <a:r>
              <a:rPr lang="en-US" baseline="0" dirty="0" smtClean="0"/>
              <a:t> </a:t>
            </a:r>
            <a:r>
              <a:rPr lang="is-IS" baseline="0" dirty="0" smtClean="0"/>
              <a:t>… </a:t>
            </a:r>
          </a:p>
          <a:p>
            <a:pPr marL="171450" indent="-171450">
              <a:buFont typeface="Arial"/>
              <a:buChar char="•"/>
            </a:pPr>
            <a:r>
              <a:rPr lang="is-IS" baseline="0" dirty="0" smtClean="0"/>
              <a:t>In this growing industry it’s important to know how changes in the environment affects geoduck physiology, whether we are ... </a:t>
            </a:r>
          </a:p>
          <a:p>
            <a:pPr marL="628650" lvl="1" indent="-171450">
              <a:buFont typeface="Arial"/>
              <a:buChar char="•"/>
            </a:pPr>
            <a:r>
              <a:rPr lang="is-IS" baseline="0" dirty="0" smtClean="0"/>
              <a:t>Selecting sites for geoduck aquaculture, or </a:t>
            </a:r>
          </a:p>
          <a:p>
            <a:pPr marL="628650" lvl="1" indent="-171450">
              <a:buFont typeface="Arial"/>
              <a:buChar char="•"/>
            </a:pPr>
            <a:r>
              <a:rPr lang="is-IS" baseline="0" dirty="0" smtClean="0"/>
              <a:t>Predicting the effect of water quality changes on wild and farmed geoduck, or ... </a:t>
            </a:r>
          </a:p>
          <a:p>
            <a:pPr marL="628650" lvl="1" indent="-171450">
              <a:buFont typeface="Arial"/>
              <a:buChar char="•"/>
            </a:pPr>
            <a:r>
              <a:rPr lang="is-IS" baseline="0" dirty="0" smtClean="0"/>
              <a:t>Using Geoduck to monitor the effect of a changing climate on native populations ... </a:t>
            </a:r>
          </a:p>
          <a:p>
            <a:pPr marL="171450" lvl="0" indent="-171450">
              <a:buFont typeface="Arial"/>
              <a:buChar char="•"/>
            </a:pPr>
            <a:r>
              <a:rPr lang="is-IS" baseline="0" dirty="0" smtClean="0"/>
              <a:t>It’s important to know how geoduck respond in different environments. </a:t>
            </a:r>
          </a:p>
          <a:p>
            <a:pPr marL="171450" lvl="0" indent="-171450">
              <a:buFont typeface="Arial"/>
              <a:buChar char="•"/>
            </a:pPr>
            <a:endParaRPr lang="is-IS" baseline="0" dirty="0" smtClean="0"/>
          </a:p>
          <a:p>
            <a:pPr marL="0" lvl="0" indent="0">
              <a:buFont typeface="Arial"/>
              <a:buNone/>
            </a:pPr>
            <a:r>
              <a:rPr lang="is-IS" baseline="0" dirty="0" smtClean="0"/>
              <a:t>In this project we use proteomics to assess the physiological response of geoduck in different environments. So... </a:t>
            </a:r>
            <a:r>
              <a:rPr lang="en-US" baseline="0" dirty="0" smtClean="0"/>
              <a:t>W</a:t>
            </a:r>
            <a:r>
              <a:rPr lang="is-IS" baseline="0" dirty="0" smtClean="0"/>
              <a:t>hy proteomics? </a:t>
            </a:r>
          </a:p>
          <a:p>
            <a:pPr marL="171450" indent="-171450">
              <a:buFont typeface="Arial"/>
              <a:buChar char="•"/>
            </a:pPr>
            <a:endParaRPr lang="is-IS" baseline="0" dirty="0" smtClean="0"/>
          </a:p>
          <a:p>
            <a:endParaRPr lang="is-IS" baseline="0" dirty="0" smtClean="0"/>
          </a:p>
        </p:txBody>
      </p:sp>
      <p:sp>
        <p:nvSpPr>
          <p:cNvPr id="4" name="Slide Number Placeholder 3"/>
          <p:cNvSpPr>
            <a:spLocks noGrp="1"/>
          </p:cNvSpPr>
          <p:nvPr>
            <p:ph type="sldNum" sz="quarter" idx="10"/>
          </p:nvPr>
        </p:nvSpPr>
        <p:spPr/>
        <p:txBody>
          <a:bodyPr/>
          <a:lstStyle/>
          <a:p>
            <a:fld id="{50CF1688-2374-3540-B058-D1875BF9B295}" type="slidenum">
              <a:rPr lang="en-US" smtClean="0"/>
              <a:t>2</a:t>
            </a:fld>
            <a:endParaRPr lang="en-US"/>
          </a:p>
        </p:txBody>
      </p:sp>
    </p:spTree>
    <p:extLst>
      <p:ext uri="{BB962C8B-B14F-4D97-AF65-F5344CB8AC3E}">
        <p14:creationId xmlns:p14="http://schemas.microsoft.com/office/powerpoint/2010/main" val="2452667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While the geoduck industry is growing, producers and resource managers realize that ocean conditions are changing, and ocean acidification in particular, could threaten this industry in the future. We have limited data in terms of published studies on the optimal growing conditions for geoduck, and no published studies yet on Pacific </a:t>
            </a:r>
            <a:r>
              <a:rPr lang="en-US" baseline="0" dirty="0" err="1" smtClean="0"/>
              <a:t>geoduck’s</a:t>
            </a:r>
            <a:r>
              <a:rPr lang="en-US" baseline="0" dirty="0" smtClean="0"/>
              <a:t> response to OA. So, my collaborators and I set out to see how geoduck growth, survival and physiology responds to acidic conditions. </a:t>
            </a:r>
          </a:p>
          <a:p>
            <a:endParaRPr lang="en-US" dirty="0" smtClean="0"/>
          </a:p>
          <a:p>
            <a:r>
              <a:rPr lang="en-US" dirty="0" smtClean="0"/>
              <a:t>In planning the study, we wanted</a:t>
            </a:r>
            <a:r>
              <a:rPr lang="en-US" baseline="0" dirty="0" smtClean="0"/>
              <a:t> to incorporate recommendations that many OA researchers have made, for example: </a:t>
            </a:r>
          </a:p>
          <a:p>
            <a:r>
              <a:rPr lang="en-US" baseline="0" dirty="0" smtClean="0"/>
              <a:t> (slide list) </a:t>
            </a:r>
            <a:endParaRPr lang="en-US" dirty="0" smtClean="0"/>
          </a:p>
          <a:p>
            <a:endParaRPr lang="en-US" dirty="0" smtClean="0"/>
          </a:p>
          <a:p>
            <a:r>
              <a:rPr lang="en-US" dirty="0" smtClean="0"/>
              <a:t>To address these</a:t>
            </a:r>
            <a:r>
              <a:rPr lang="en-US" baseline="0" dirty="0" smtClean="0"/>
              <a:t> recommendations, we conducted a field study, where we outplanted animals, and observed how more acidic conditions affect the animals. </a:t>
            </a:r>
            <a:endParaRPr lang="en-US" dirty="0" smtClean="0"/>
          </a:p>
          <a:p>
            <a:endParaRPr lang="en-US" dirty="0" smtClean="0"/>
          </a:p>
          <a:p>
            <a:r>
              <a:rPr lang="en-US" dirty="0" smtClean="0"/>
              <a:t>Controlled lab studies aren’t able to </a:t>
            </a:r>
          </a:p>
          <a:p>
            <a:endParaRPr lang="en-US" dirty="0" smtClean="0"/>
          </a:p>
          <a:p>
            <a:r>
              <a:rPr lang="en-US" dirty="0" smtClean="0"/>
              <a:t>In</a:t>
            </a:r>
            <a:r>
              <a:rPr lang="en-US" baseline="0" dirty="0" smtClean="0"/>
              <a:t> </a:t>
            </a:r>
            <a:r>
              <a:rPr lang="en-US" baseline="0" dirty="0" smtClean="0"/>
              <a:t>this outplant project, we assess the physiological status in geoduck in different sites. We ask</a:t>
            </a:r>
            <a:r>
              <a:rPr lang="is-IS" baseline="0" dirty="0" smtClean="0"/>
              <a:t>… </a:t>
            </a:r>
            <a:endParaRPr lang="en-US" baseline="0" dirty="0" smtClean="0"/>
          </a:p>
          <a:p>
            <a:pPr marL="171450" indent="-171450">
              <a:buFont typeface="Arial"/>
              <a:buChar char="•"/>
            </a:pPr>
            <a:r>
              <a:rPr lang="en-US" baseline="0" dirty="0" smtClean="0"/>
              <a:t>First, how does protein abundance differ between geoduck placed at sites around western Washington? </a:t>
            </a:r>
          </a:p>
          <a:p>
            <a:pPr marL="171450" indent="-171450">
              <a:buFont typeface="Arial"/>
              <a:buChar char="•"/>
            </a:pPr>
            <a:r>
              <a:rPr lang="en-US" baseline="0" dirty="0" smtClean="0"/>
              <a:t>If so, how do environmental differences correspond to geoduck proteins differences, and </a:t>
            </a:r>
            <a:r>
              <a:rPr lang="is-IS" baseline="0" dirty="0" smtClean="0"/>
              <a:t>… ultimately...</a:t>
            </a:r>
            <a:endParaRPr lang="en-US" baseline="0" dirty="0" smtClean="0"/>
          </a:p>
          <a:p>
            <a:pPr marL="171450" indent="-171450">
              <a:buFont typeface="Arial"/>
              <a:buChar char="•"/>
            </a:pPr>
            <a:r>
              <a:rPr lang="en-US" baseline="0" dirty="0" smtClean="0"/>
              <a:t>Which proteins can we use to monitor geoduck physiology, assess site suitability? </a:t>
            </a:r>
            <a:endParaRPr lang="en-US" baseline="0" dirty="0" smtClean="0"/>
          </a:p>
          <a:p>
            <a:pPr marL="171450" indent="-171450">
              <a:buFont typeface="Arial"/>
              <a:buChar char="•"/>
            </a:pPr>
            <a:endParaRPr lang="en-US" baseline="0" dirty="0" smtClean="0"/>
          </a:p>
          <a:p>
            <a:pPr marL="171450" indent="-171450">
              <a:buFont typeface="Arial"/>
              <a:buChar char="•"/>
            </a:pPr>
            <a:endParaRPr lang="en-US" baseline="0" dirty="0" smtClean="0"/>
          </a:p>
          <a:p>
            <a:pPr marL="0" indent="0">
              <a:spcBef>
                <a:spcPts val="1200"/>
              </a:spcBef>
              <a:buNone/>
            </a:pPr>
            <a:endParaRPr lang="en-US" sz="1100" dirty="0" smtClean="0">
              <a:solidFill>
                <a:srgbClr val="000000"/>
              </a:solidFill>
              <a:latin typeface="Avenir Medium"/>
              <a:cs typeface="Avenir Medium"/>
            </a:endParaRPr>
          </a:p>
          <a:p>
            <a:pPr marL="454025" indent="-454025">
              <a:spcBef>
                <a:spcPts val="1200"/>
              </a:spcBef>
              <a:buFont typeface="Lucida Grande"/>
              <a:buChar char="-"/>
            </a:pPr>
            <a:r>
              <a:rPr lang="en-US" sz="2800" dirty="0" smtClean="0">
                <a:solidFill>
                  <a:srgbClr val="000000"/>
                </a:solidFill>
                <a:latin typeface="Avenir Medium"/>
                <a:cs typeface="Avenir Medium"/>
              </a:rPr>
              <a:t>Multiple stressors, e.g. temperature, hypoxia </a:t>
            </a:r>
          </a:p>
          <a:p>
            <a:pPr marL="728345" lvl="1" indent="-454025">
              <a:spcBef>
                <a:spcPts val="1200"/>
              </a:spcBef>
              <a:buFont typeface="Lucida Grande"/>
              <a:buChar char="-"/>
            </a:pPr>
            <a:r>
              <a:rPr lang="en-US" sz="2000" i="1" dirty="0" smtClean="0">
                <a:solidFill>
                  <a:srgbClr val="000000"/>
                </a:solidFill>
                <a:latin typeface="Avenir Medium"/>
                <a:cs typeface="Avenir Medium"/>
              </a:rPr>
              <a:t>(</a:t>
            </a:r>
            <a:r>
              <a:rPr lang="en-US" sz="2000" i="1" dirty="0" err="1" smtClean="0">
                <a:solidFill>
                  <a:srgbClr val="000000"/>
                </a:solidFill>
                <a:latin typeface="Avenir Medium"/>
                <a:cs typeface="Avenir Medium"/>
              </a:rPr>
              <a:t>Reum</a:t>
            </a:r>
            <a:r>
              <a:rPr lang="en-US" sz="2000" i="1" dirty="0" smtClean="0">
                <a:solidFill>
                  <a:srgbClr val="000000"/>
                </a:solidFill>
                <a:latin typeface="Avenir Medium"/>
                <a:cs typeface="Avenir Medium"/>
              </a:rPr>
              <a:t> et al. 2016, </a:t>
            </a:r>
            <a:r>
              <a:rPr lang="en-US" sz="2000" i="1" dirty="0" err="1" smtClean="0">
                <a:solidFill>
                  <a:srgbClr val="000000"/>
                </a:solidFill>
                <a:latin typeface="Avenir Medium"/>
                <a:cs typeface="Avenir Medium"/>
              </a:rPr>
              <a:t>Przeslawski</a:t>
            </a:r>
            <a:r>
              <a:rPr lang="en-US" sz="2000" i="1" dirty="0" smtClean="0">
                <a:solidFill>
                  <a:srgbClr val="000000"/>
                </a:solidFill>
                <a:latin typeface="Avenir Medium"/>
                <a:cs typeface="Avenir Medium"/>
              </a:rPr>
              <a:t>, Byrne, </a:t>
            </a:r>
            <a:r>
              <a:rPr lang="en-US" sz="2000" i="1" dirty="0" err="1" smtClean="0">
                <a:solidFill>
                  <a:srgbClr val="000000"/>
                </a:solidFill>
                <a:latin typeface="Avenir Medium"/>
                <a:cs typeface="Avenir Medium"/>
              </a:rPr>
              <a:t>Mellin</a:t>
            </a:r>
            <a:r>
              <a:rPr lang="en-US" sz="2000" i="1" dirty="0" smtClean="0">
                <a:solidFill>
                  <a:srgbClr val="000000"/>
                </a:solidFill>
                <a:latin typeface="Avenir Medium"/>
                <a:cs typeface="Avenir Medium"/>
              </a:rPr>
              <a:t> 2015, </a:t>
            </a:r>
            <a:r>
              <a:rPr lang="en-US" sz="2000" i="1" dirty="0" err="1" smtClean="0">
                <a:solidFill>
                  <a:srgbClr val="000000"/>
                </a:solidFill>
                <a:latin typeface="Avenir Medium"/>
                <a:cs typeface="Avenir Medium"/>
              </a:rPr>
              <a:t>Kroeker</a:t>
            </a:r>
            <a:r>
              <a:rPr lang="en-US" sz="2000" i="1" dirty="0" smtClean="0">
                <a:solidFill>
                  <a:srgbClr val="000000"/>
                </a:solidFill>
                <a:latin typeface="Avenir Medium"/>
                <a:cs typeface="Avenir Medium"/>
              </a:rPr>
              <a:t> et al. 2013, Harvey et al. 2013)</a:t>
            </a:r>
          </a:p>
          <a:p>
            <a:pPr marL="454025" indent="-454025">
              <a:spcBef>
                <a:spcPts val="1200"/>
              </a:spcBef>
              <a:buFont typeface="Lucida Grande"/>
              <a:buChar char="-"/>
            </a:pPr>
            <a:r>
              <a:rPr lang="en-US" sz="2800" dirty="0" smtClean="0">
                <a:solidFill>
                  <a:srgbClr val="000000"/>
                </a:solidFill>
                <a:latin typeface="Avenir Medium"/>
                <a:cs typeface="Avenir Medium"/>
              </a:rPr>
              <a:t>Natural pH fluctuations, e.g. diurnal </a:t>
            </a:r>
          </a:p>
          <a:p>
            <a:pPr marL="728345" lvl="1" indent="-454025">
              <a:spcBef>
                <a:spcPts val="1200"/>
              </a:spcBef>
              <a:buFont typeface="Lucida Grande"/>
              <a:buChar char="-"/>
            </a:pPr>
            <a:r>
              <a:rPr lang="en-US" sz="2300" i="1" dirty="0" err="1" smtClean="0">
                <a:solidFill>
                  <a:srgbClr val="000000"/>
                </a:solidFill>
                <a:latin typeface="Avenir Medium"/>
                <a:cs typeface="Avenir Medium"/>
              </a:rPr>
              <a:t>Frieder</a:t>
            </a:r>
            <a:r>
              <a:rPr lang="en-US" sz="2300" i="1" dirty="0" smtClean="0">
                <a:solidFill>
                  <a:srgbClr val="000000"/>
                </a:solidFill>
                <a:latin typeface="Avenir Medium"/>
                <a:cs typeface="Avenir Medium"/>
              </a:rPr>
              <a:t> et al. 2014, Cornwall 2013, Boyd et al. 2016</a:t>
            </a:r>
            <a:endParaRPr lang="en-US" sz="2300" dirty="0" smtClean="0">
              <a:solidFill>
                <a:srgbClr val="000000"/>
              </a:solidFill>
              <a:latin typeface="Avenir Medium"/>
              <a:cs typeface="Avenir Medium"/>
            </a:endParaRPr>
          </a:p>
          <a:p>
            <a:pPr marL="454025" indent="-454025">
              <a:spcBef>
                <a:spcPts val="1200"/>
              </a:spcBef>
              <a:buFont typeface="Lucida Grande"/>
              <a:buChar char="-"/>
            </a:pPr>
            <a:r>
              <a:rPr lang="en-US" sz="2800" dirty="0" smtClean="0">
                <a:solidFill>
                  <a:srgbClr val="000000"/>
                </a:solidFill>
                <a:latin typeface="Avenir Medium"/>
                <a:cs typeface="Avenir Medium"/>
              </a:rPr>
              <a:t>Impact of OA in context of natural environmental variability</a:t>
            </a:r>
          </a:p>
          <a:p>
            <a:pPr marL="728345" lvl="1" indent="-454025">
              <a:spcBef>
                <a:spcPts val="1200"/>
              </a:spcBef>
              <a:buFont typeface="Lucida Grande"/>
              <a:buChar char="-"/>
            </a:pPr>
            <a:r>
              <a:rPr lang="en-US" sz="2300" i="1" dirty="0" smtClean="0">
                <a:solidFill>
                  <a:srgbClr val="000000"/>
                </a:solidFill>
                <a:latin typeface="Avenir Medium"/>
                <a:cs typeface="Avenir Medium"/>
              </a:rPr>
              <a:t>Boyd et al. 2016</a:t>
            </a:r>
            <a:r>
              <a:rPr lang="en-US" sz="2300" dirty="0" smtClean="0">
                <a:solidFill>
                  <a:srgbClr val="000000"/>
                </a:solidFill>
                <a:latin typeface="Avenir Medium"/>
                <a:cs typeface="Avenir Medium"/>
              </a:rPr>
              <a:t>, </a:t>
            </a:r>
            <a:r>
              <a:rPr lang="en-US" sz="2300" i="1" dirty="0" smtClean="0">
                <a:solidFill>
                  <a:srgbClr val="000000"/>
                </a:solidFill>
                <a:latin typeface="Avenir Medium"/>
                <a:cs typeface="Avenir Medium"/>
              </a:rPr>
              <a:t>Gunderson, Armstrong, </a:t>
            </a:r>
            <a:r>
              <a:rPr lang="en-US" sz="2300" i="1" dirty="0" err="1" smtClean="0">
                <a:solidFill>
                  <a:srgbClr val="000000"/>
                </a:solidFill>
                <a:latin typeface="Avenir Medium"/>
                <a:cs typeface="Avenir Medium"/>
              </a:rPr>
              <a:t>Stillman</a:t>
            </a:r>
            <a:r>
              <a:rPr lang="en-US" sz="2300" i="1" dirty="0" smtClean="0">
                <a:solidFill>
                  <a:srgbClr val="000000"/>
                </a:solidFill>
                <a:latin typeface="Avenir Medium"/>
                <a:cs typeface="Avenir Medium"/>
              </a:rPr>
              <a:t> 2016</a:t>
            </a:r>
            <a:endParaRPr lang="en-US" sz="2300" dirty="0" smtClean="0">
              <a:solidFill>
                <a:srgbClr val="000000"/>
              </a:solidFill>
              <a:latin typeface="Avenir Medium"/>
              <a:cs typeface="Avenir Medium"/>
            </a:endParaRPr>
          </a:p>
          <a:p>
            <a:pPr marL="728345" lvl="1" indent="-454025">
              <a:spcBef>
                <a:spcPts val="1200"/>
              </a:spcBef>
              <a:buFont typeface="Lucida Grande"/>
              <a:buChar char="-"/>
            </a:pPr>
            <a:endParaRPr lang="en-US" sz="2300" dirty="0" smtClean="0">
              <a:solidFill>
                <a:srgbClr val="000000"/>
              </a:solidFill>
              <a:latin typeface="Avenir Medium"/>
              <a:cs typeface="Avenir Medium"/>
            </a:endParaRPr>
          </a:p>
          <a:p>
            <a:pPr marL="454025" indent="-454025">
              <a:spcBef>
                <a:spcPts val="1200"/>
              </a:spcBef>
              <a:buFont typeface="Lucida Grande"/>
              <a:buChar char="-"/>
            </a:pPr>
            <a:endParaRPr lang="en-US" sz="2800" dirty="0" smtClean="0">
              <a:solidFill>
                <a:srgbClr val="000000"/>
              </a:solidFill>
              <a:latin typeface="Avenir Medium"/>
              <a:cs typeface="Avenir Medium"/>
            </a:endParaRPr>
          </a:p>
          <a:p>
            <a:pPr marL="454025" indent="-454025">
              <a:spcBef>
                <a:spcPts val="1200"/>
              </a:spcBef>
              <a:buFont typeface="Lucida Grande"/>
              <a:buChar char="-"/>
            </a:pPr>
            <a:endParaRPr lang="en-US" sz="2800" dirty="0" smtClean="0">
              <a:solidFill>
                <a:srgbClr val="000000"/>
              </a:solidFill>
              <a:latin typeface="Avenir Medium"/>
              <a:cs typeface="Avenir Medium"/>
            </a:endParaRPr>
          </a:p>
          <a:p>
            <a:pPr marL="0" indent="0">
              <a:buNone/>
            </a:pPr>
            <a:endParaRPr lang="en-US" sz="2800" dirty="0" smtClean="0">
              <a:solidFill>
                <a:srgbClr val="000000"/>
              </a:solidFill>
              <a:latin typeface="Avenir Medium"/>
              <a:cs typeface="Avenir Medium"/>
            </a:endParaRPr>
          </a:p>
          <a:p>
            <a:pPr marL="454025" indent="-454025">
              <a:buFont typeface="Lucida Grande"/>
              <a:buChar char="-"/>
            </a:pPr>
            <a:endParaRPr lang="en-US" sz="2800" dirty="0" smtClean="0">
              <a:solidFill>
                <a:srgbClr val="000000"/>
              </a:solidFill>
              <a:latin typeface="Avenir Medium"/>
              <a:cs typeface="Avenir Medium"/>
            </a:endParaRPr>
          </a:p>
          <a:p>
            <a:pPr marL="454025" indent="-454025">
              <a:buFont typeface="Lucida Grande"/>
              <a:buChar char="-"/>
            </a:pPr>
            <a:endParaRPr lang="en-US" sz="2800" dirty="0" smtClean="0">
              <a:solidFill>
                <a:srgbClr val="000000"/>
              </a:solidFill>
              <a:latin typeface="Avenir Medium"/>
              <a:cs typeface="Avenir Medium"/>
            </a:endParaRPr>
          </a:p>
          <a:p>
            <a:pPr marL="454025" indent="-454025">
              <a:buFont typeface="Lucida Grande"/>
              <a:buChar char="-"/>
            </a:pPr>
            <a:endParaRPr lang="en-US" sz="2800" dirty="0" smtClean="0">
              <a:solidFill>
                <a:srgbClr val="000000"/>
              </a:solidFill>
              <a:latin typeface="Avenir Medium"/>
              <a:cs typeface="Avenir Medium"/>
            </a:endParaRPr>
          </a:p>
          <a:p>
            <a:pPr marL="454025" indent="-454025">
              <a:buFont typeface="Lucida Grande"/>
              <a:buChar char="-"/>
            </a:pPr>
            <a:endParaRPr lang="en-US" sz="2800" dirty="0" smtClean="0">
              <a:solidFill>
                <a:srgbClr val="000000"/>
              </a:solidFill>
              <a:latin typeface="Avenir Medium"/>
              <a:cs typeface="Avenir Medium"/>
            </a:endParaRPr>
          </a:p>
          <a:p>
            <a:pPr marL="0" indent="0">
              <a:buNone/>
            </a:pPr>
            <a:endParaRPr lang="en-US" sz="2800" dirty="0" smtClean="0">
              <a:solidFill>
                <a:srgbClr val="000000"/>
              </a:solidFill>
              <a:latin typeface="Avenir Medium"/>
              <a:cs typeface="Avenir Medium"/>
            </a:endParaRPr>
          </a:p>
          <a:p>
            <a:pPr marL="171450" indent="-171450">
              <a:buFont typeface="Arial"/>
              <a:buChar char="•"/>
            </a:pPr>
            <a:endParaRPr lang="en-US" baseline="0" dirty="0" smtClean="0"/>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50CF1688-2374-3540-B058-D1875BF9B295}" type="slidenum">
              <a:rPr lang="en-US" smtClean="0"/>
              <a:t>3</a:t>
            </a:fld>
            <a:endParaRPr lang="en-US"/>
          </a:p>
        </p:txBody>
      </p:sp>
    </p:spTree>
    <p:extLst>
      <p:ext uri="{BB962C8B-B14F-4D97-AF65-F5344CB8AC3E}">
        <p14:creationId xmlns:p14="http://schemas.microsoft.com/office/powerpoint/2010/main" val="2766492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While the geoduck industry is growing, producers and resource managers realize that ocean conditions are changing, and ocean acidification in particular, could threaten this industry in the future. We have limited data in terms of published studies on the optimal growing conditions for geoduck, and no published studies yet on Pacific </a:t>
            </a:r>
            <a:r>
              <a:rPr lang="en-US" baseline="0" dirty="0" err="1" smtClean="0"/>
              <a:t>geoduck’s</a:t>
            </a:r>
            <a:r>
              <a:rPr lang="en-US" baseline="0" dirty="0" smtClean="0"/>
              <a:t> response to OA. So, my collaborators and I set out to see how geoduck growth, survival and physiology responds to acidic conditions. </a:t>
            </a:r>
          </a:p>
          <a:p>
            <a:endParaRPr lang="en-US" dirty="0" smtClean="0"/>
          </a:p>
          <a:p>
            <a:r>
              <a:rPr lang="en-US" dirty="0" smtClean="0"/>
              <a:t>In planning the study, we wanted</a:t>
            </a:r>
            <a:r>
              <a:rPr lang="en-US" baseline="0" dirty="0" smtClean="0"/>
              <a:t> to incorporate recommendations that many OA researchers have made, for example: </a:t>
            </a:r>
          </a:p>
          <a:p>
            <a:r>
              <a:rPr lang="en-US" baseline="0" dirty="0" smtClean="0"/>
              <a:t> (slide list) </a:t>
            </a:r>
            <a:endParaRPr lang="en-US" dirty="0" smtClean="0"/>
          </a:p>
          <a:p>
            <a:endParaRPr lang="en-US" dirty="0" smtClean="0"/>
          </a:p>
          <a:p>
            <a:r>
              <a:rPr lang="en-US" dirty="0" smtClean="0"/>
              <a:t>To address these</a:t>
            </a:r>
            <a:r>
              <a:rPr lang="en-US" baseline="0" dirty="0" smtClean="0"/>
              <a:t> recommendations, we conducted a field study, where we outplanted animals, and observed how more acidic conditions affect the animals. </a:t>
            </a:r>
            <a:endParaRPr lang="en-US" dirty="0" smtClean="0"/>
          </a:p>
          <a:p>
            <a:endParaRPr lang="en-US" dirty="0" smtClean="0"/>
          </a:p>
          <a:p>
            <a:r>
              <a:rPr lang="en-US" dirty="0" smtClean="0"/>
              <a:t>Controlled lab studies aren’t able to </a:t>
            </a:r>
          </a:p>
          <a:p>
            <a:endParaRPr lang="en-US" dirty="0" smtClean="0"/>
          </a:p>
          <a:p>
            <a:r>
              <a:rPr lang="en-US" dirty="0" smtClean="0"/>
              <a:t>In</a:t>
            </a:r>
            <a:r>
              <a:rPr lang="en-US" baseline="0" dirty="0" smtClean="0"/>
              <a:t> </a:t>
            </a:r>
            <a:r>
              <a:rPr lang="en-US" baseline="0" dirty="0" smtClean="0"/>
              <a:t>this outplant project, we assess the physiological status in geoduck in different sites. We ask</a:t>
            </a:r>
            <a:r>
              <a:rPr lang="is-IS" baseline="0" dirty="0" smtClean="0"/>
              <a:t>… </a:t>
            </a:r>
            <a:endParaRPr lang="en-US" baseline="0" dirty="0" smtClean="0"/>
          </a:p>
          <a:p>
            <a:pPr marL="171450" indent="-171450">
              <a:buFont typeface="Arial"/>
              <a:buChar char="•"/>
            </a:pPr>
            <a:r>
              <a:rPr lang="en-US" baseline="0" dirty="0" smtClean="0"/>
              <a:t>First, how does protein abundance differ between geoduck placed at sites around western Washington? </a:t>
            </a:r>
          </a:p>
          <a:p>
            <a:pPr marL="171450" indent="-171450">
              <a:buFont typeface="Arial"/>
              <a:buChar char="•"/>
            </a:pPr>
            <a:r>
              <a:rPr lang="en-US" baseline="0" dirty="0" smtClean="0"/>
              <a:t>If so, how do environmental differences correspond to geoduck proteins differences, and </a:t>
            </a:r>
            <a:r>
              <a:rPr lang="is-IS" baseline="0" dirty="0" smtClean="0"/>
              <a:t>… ultimately...</a:t>
            </a:r>
            <a:endParaRPr lang="en-US" baseline="0" dirty="0" smtClean="0"/>
          </a:p>
          <a:p>
            <a:pPr marL="171450" indent="-171450">
              <a:buFont typeface="Arial"/>
              <a:buChar char="•"/>
            </a:pPr>
            <a:r>
              <a:rPr lang="en-US" baseline="0" dirty="0" smtClean="0"/>
              <a:t>Which proteins can we use to monitor geoduck physiology, assess site suitability? </a:t>
            </a:r>
            <a:endParaRPr lang="en-US" baseline="0" dirty="0" smtClean="0"/>
          </a:p>
          <a:p>
            <a:pPr marL="171450" indent="-171450">
              <a:buFont typeface="Arial"/>
              <a:buChar char="•"/>
            </a:pPr>
            <a:endParaRPr lang="en-US" baseline="0" dirty="0" smtClean="0"/>
          </a:p>
          <a:p>
            <a:pPr marL="171450" indent="-171450">
              <a:buFont typeface="Arial"/>
              <a:buChar char="•"/>
            </a:pPr>
            <a:endParaRPr lang="en-US" baseline="0" dirty="0" smtClean="0"/>
          </a:p>
          <a:p>
            <a:pPr marL="0" indent="0">
              <a:spcBef>
                <a:spcPts val="1200"/>
              </a:spcBef>
              <a:buNone/>
            </a:pPr>
            <a:endParaRPr lang="en-US" sz="1100" dirty="0" smtClean="0">
              <a:solidFill>
                <a:srgbClr val="000000"/>
              </a:solidFill>
              <a:latin typeface="Avenir Medium"/>
              <a:cs typeface="Avenir Medium"/>
            </a:endParaRPr>
          </a:p>
          <a:p>
            <a:pPr marL="454025" indent="-454025">
              <a:spcBef>
                <a:spcPts val="1200"/>
              </a:spcBef>
              <a:buFont typeface="Lucida Grande"/>
              <a:buChar char="-"/>
            </a:pPr>
            <a:r>
              <a:rPr lang="en-US" sz="2800" dirty="0" smtClean="0">
                <a:solidFill>
                  <a:srgbClr val="000000"/>
                </a:solidFill>
                <a:latin typeface="Avenir Medium"/>
                <a:cs typeface="Avenir Medium"/>
              </a:rPr>
              <a:t>Multiple stressors, e.g. temperature, hypoxia </a:t>
            </a:r>
          </a:p>
          <a:p>
            <a:pPr marL="728345" lvl="1" indent="-454025">
              <a:spcBef>
                <a:spcPts val="1200"/>
              </a:spcBef>
              <a:buFont typeface="Lucida Grande"/>
              <a:buChar char="-"/>
            </a:pPr>
            <a:r>
              <a:rPr lang="en-US" sz="2000" i="1" dirty="0" smtClean="0">
                <a:solidFill>
                  <a:srgbClr val="000000"/>
                </a:solidFill>
                <a:latin typeface="Avenir Medium"/>
                <a:cs typeface="Avenir Medium"/>
              </a:rPr>
              <a:t>(</a:t>
            </a:r>
            <a:r>
              <a:rPr lang="en-US" sz="2000" i="1" dirty="0" err="1" smtClean="0">
                <a:solidFill>
                  <a:srgbClr val="000000"/>
                </a:solidFill>
                <a:latin typeface="Avenir Medium"/>
                <a:cs typeface="Avenir Medium"/>
              </a:rPr>
              <a:t>Reum</a:t>
            </a:r>
            <a:r>
              <a:rPr lang="en-US" sz="2000" i="1" dirty="0" smtClean="0">
                <a:solidFill>
                  <a:srgbClr val="000000"/>
                </a:solidFill>
                <a:latin typeface="Avenir Medium"/>
                <a:cs typeface="Avenir Medium"/>
              </a:rPr>
              <a:t> et al. 2016, </a:t>
            </a:r>
            <a:r>
              <a:rPr lang="en-US" sz="2000" i="1" dirty="0" err="1" smtClean="0">
                <a:solidFill>
                  <a:srgbClr val="000000"/>
                </a:solidFill>
                <a:latin typeface="Avenir Medium"/>
                <a:cs typeface="Avenir Medium"/>
              </a:rPr>
              <a:t>Przeslawski</a:t>
            </a:r>
            <a:r>
              <a:rPr lang="en-US" sz="2000" i="1" dirty="0" smtClean="0">
                <a:solidFill>
                  <a:srgbClr val="000000"/>
                </a:solidFill>
                <a:latin typeface="Avenir Medium"/>
                <a:cs typeface="Avenir Medium"/>
              </a:rPr>
              <a:t>, Byrne, </a:t>
            </a:r>
            <a:r>
              <a:rPr lang="en-US" sz="2000" i="1" dirty="0" err="1" smtClean="0">
                <a:solidFill>
                  <a:srgbClr val="000000"/>
                </a:solidFill>
                <a:latin typeface="Avenir Medium"/>
                <a:cs typeface="Avenir Medium"/>
              </a:rPr>
              <a:t>Mellin</a:t>
            </a:r>
            <a:r>
              <a:rPr lang="en-US" sz="2000" i="1" dirty="0" smtClean="0">
                <a:solidFill>
                  <a:srgbClr val="000000"/>
                </a:solidFill>
                <a:latin typeface="Avenir Medium"/>
                <a:cs typeface="Avenir Medium"/>
              </a:rPr>
              <a:t> 2015, </a:t>
            </a:r>
            <a:r>
              <a:rPr lang="en-US" sz="2000" i="1" dirty="0" err="1" smtClean="0">
                <a:solidFill>
                  <a:srgbClr val="000000"/>
                </a:solidFill>
                <a:latin typeface="Avenir Medium"/>
                <a:cs typeface="Avenir Medium"/>
              </a:rPr>
              <a:t>Kroeker</a:t>
            </a:r>
            <a:r>
              <a:rPr lang="en-US" sz="2000" i="1" dirty="0" smtClean="0">
                <a:solidFill>
                  <a:srgbClr val="000000"/>
                </a:solidFill>
                <a:latin typeface="Avenir Medium"/>
                <a:cs typeface="Avenir Medium"/>
              </a:rPr>
              <a:t> et al. 2013, Harvey et al. 2013)</a:t>
            </a:r>
          </a:p>
          <a:p>
            <a:pPr marL="454025" indent="-454025">
              <a:spcBef>
                <a:spcPts val="1200"/>
              </a:spcBef>
              <a:buFont typeface="Lucida Grande"/>
              <a:buChar char="-"/>
            </a:pPr>
            <a:r>
              <a:rPr lang="en-US" sz="2800" dirty="0" smtClean="0">
                <a:solidFill>
                  <a:srgbClr val="000000"/>
                </a:solidFill>
                <a:latin typeface="Avenir Medium"/>
                <a:cs typeface="Avenir Medium"/>
              </a:rPr>
              <a:t>Natural pH fluctuations, e.g. diurnal </a:t>
            </a:r>
          </a:p>
          <a:p>
            <a:pPr marL="728345" lvl="1" indent="-454025">
              <a:spcBef>
                <a:spcPts val="1200"/>
              </a:spcBef>
              <a:buFont typeface="Lucida Grande"/>
              <a:buChar char="-"/>
            </a:pPr>
            <a:r>
              <a:rPr lang="en-US" sz="2300" i="1" dirty="0" err="1" smtClean="0">
                <a:solidFill>
                  <a:srgbClr val="000000"/>
                </a:solidFill>
                <a:latin typeface="Avenir Medium"/>
                <a:cs typeface="Avenir Medium"/>
              </a:rPr>
              <a:t>Frieder</a:t>
            </a:r>
            <a:r>
              <a:rPr lang="en-US" sz="2300" i="1" dirty="0" smtClean="0">
                <a:solidFill>
                  <a:srgbClr val="000000"/>
                </a:solidFill>
                <a:latin typeface="Avenir Medium"/>
                <a:cs typeface="Avenir Medium"/>
              </a:rPr>
              <a:t> et al. 2014, Cornwall 2013, Boyd et al. 2016</a:t>
            </a:r>
            <a:endParaRPr lang="en-US" sz="2300" dirty="0" smtClean="0">
              <a:solidFill>
                <a:srgbClr val="000000"/>
              </a:solidFill>
              <a:latin typeface="Avenir Medium"/>
              <a:cs typeface="Avenir Medium"/>
            </a:endParaRPr>
          </a:p>
          <a:p>
            <a:pPr marL="454025" indent="-454025">
              <a:spcBef>
                <a:spcPts val="1200"/>
              </a:spcBef>
              <a:buFont typeface="Lucida Grande"/>
              <a:buChar char="-"/>
            </a:pPr>
            <a:r>
              <a:rPr lang="en-US" sz="2800" dirty="0" smtClean="0">
                <a:solidFill>
                  <a:srgbClr val="000000"/>
                </a:solidFill>
                <a:latin typeface="Avenir Medium"/>
                <a:cs typeface="Avenir Medium"/>
              </a:rPr>
              <a:t>Impact of OA in context of natural environmental variability</a:t>
            </a:r>
          </a:p>
          <a:p>
            <a:pPr marL="728345" lvl="1" indent="-454025">
              <a:spcBef>
                <a:spcPts val="1200"/>
              </a:spcBef>
              <a:buFont typeface="Lucida Grande"/>
              <a:buChar char="-"/>
            </a:pPr>
            <a:r>
              <a:rPr lang="en-US" sz="2300" i="1" dirty="0" smtClean="0">
                <a:solidFill>
                  <a:srgbClr val="000000"/>
                </a:solidFill>
                <a:latin typeface="Avenir Medium"/>
                <a:cs typeface="Avenir Medium"/>
              </a:rPr>
              <a:t>Boyd et al. 2016</a:t>
            </a:r>
            <a:r>
              <a:rPr lang="en-US" sz="2300" dirty="0" smtClean="0">
                <a:solidFill>
                  <a:srgbClr val="000000"/>
                </a:solidFill>
                <a:latin typeface="Avenir Medium"/>
                <a:cs typeface="Avenir Medium"/>
              </a:rPr>
              <a:t>, </a:t>
            </a:r>
            <a:r>
              <a:rPr lang="en-US" sz="2300" i="1" dirty="0" smtClean="0">
                <a:solidFill>
                  <a:srgbClr val="000000"/>
                </a:solidFill>
                <a:latin typeface="Avenir Medium"/>
                <a:cs typeface="Avenir Medium"/>
              </a:rPr>
              <a:t>Gunderson, Armstrong, </a:t>
            </a:r>
            <a:r>
              <a:rPr lang="en-US" sz="2300" i="1" dirty="0" err="1" smtClean="0">
                <a:solidFill>
                  <a:srgbClr val="000000"/>
                </a:solidFill>
                <a:latin typeface="Avenir Medium"/>
                <a:cs typeface="Avenir Medium"/>
              </a:rPr>
              <a:t>Stillman</a:t>
            </a:r>
            <a:r>
              <a:rPr lang="en-US" sz="2300" i="1" dirty="0" smtClean="0">
                <a:solidFill>
                  <a:srgbClr val="000000"/>
                </a:solidFill>
                <a:latin typeface="Avenir Medium"/>
                <a:cs typeface="Avenir Medium"/>
              </a:rPr>
              <a:t> 2016</a:t>
            </a:r>
            <a:endParaRPr lang="en-US" sz="2300" dirty="0" smtClean="0">
              <a:solidFill>
                <a:srgbClr val="000000"/>
              </a:solidFill>
              <a:latin typeface="Avenir Medium"/>
              <a:cs typeface="Avenir Medium"/>
            </a:endParaRPr>
          </a:p>
          <a:p>
            <a:pPr marL="728345" lvl="1" indent="-454025">
              <a:spcBef>
                <a:spcPts val="1200"/>
              </a:spcBef>
              <a:buFont typeface="Lucida Grande"/>
              <a:buChar char="-"/>
            </a:pPr>
            <a:endParaRPr lang="en-US" sz="2300" dirty="0" smtClean="0">
              <a:solidFill>
                <a:srgbClr val="000000"/>
              </a:solidFill>
              <a:latin typeface="Avenir Medium"/>
              <a:cs typeface="Avenir Medium"/>
            </a:endParaRPr>
          </a:p>
          <a:p>
            <a:pPr marL="454025" indent="-454025">
              <a:spcBef>
                <a:spcPts val="1200"/>
              </a:spcBef>
              <a:buFont typeface="Lucida Grande"/>
              <a:buChar char="-"/>
            </a:pPr>
            <a:endParaRPr lang="en-US" sz="2800" dirty="0" smtClean="0">
              <a:solidFill>
                <a:srgbClr val="000000"/>
              </a:solidFill>
              <a:latin typeface="Avenir Medium"/>
              <a:cs typeface="Avenir Medium"/>
            </a:endParaRPr>
          </a:p>
          <a:p>
            <a:pPr marL="454025" indent="-454025">
              <a:spcBef>
                <a:spcPts val="1200"/>
              </a:spcBef>
              <a:buFont typeface="Lucida Grande"/>
              <a:buChar char="-"/>
            </a:pPr>
            <a:endParaRPr lang="en-US" sz="2800" dirty="0" smtClean="0">
              <a:solidFill>
                <a:srgbClr val="000000"/>
              </a:solidFill>
              <a:latin typeface="Avenir Medium"/>
              <a:cs typeface="Avenir Medium"/>
            </a:endParaRPr>
          </a:p>
          <a:p>
            <a:pPr marL="0" indent="0">
              <a:buNone/>
            </a:pPr>
            <a:endParaRPr lang="en-US" sz="2800" dirty="0" smtClean="0">
              <a:solidFill>
                <a:srgbClr val="000000"/>
              </a:solidFill>
              <a:latin typeface="Avenir Medium"/>
              <a:cs typeface="Avenir Medium"/>
            </a:endParaRPr>
          </a:p>
          <a:p>
            <a:pPr marL="454025" indent="-454025">
              <a:buFont typeface="Lucida Grande"/>
              <a:buChar char="-"/>
            </a:pPr>
            <a:endParaRPr lang="en-US" sz="2800" dirty="0" smtClean="0">
              <a:solidFill>
                <a:srgbClr val="000000"/>
              </a:solidFill>
              <a:latin typeface="Avenir Medium"/>
              <a:cs typeface="Avenir Medium"/>
            </a:endParaRPr>
          </a:p>
          <a:p>
            <a:pPr marL="454025" indent="-454025">
              <a:buFont typeface="Lucida Grande"/>
              <a:buChar char="-"/>
            </a:pPr>
            <a:endParaRPr lang="en-US" sz="2800" dirty="0" smtClean="0">
              <a:solidFill>
                <a:srgbClr val="000000"/>
              </a:solidFill>
              <a:latin typeface="Avenir Medium"/>
              <a:cs typeface="Avenir Medium"/>
            </a:endParaRPr>
          </a:p>
          <a:p>
            <a:pPr marL="454025" indent="-454025">
              <a:buFont typeface="Lucida Grande"/>
              <a:buChar char="-"/>
            </a:pPr>
            <a:endParaRPr lang="en-US" sz="2800" dirty="0" smtClean="0">
              <a:solidFill>
                <a:srgbClr val="000000"/>
              </a:solidFill>
              <a:latin typeface="Avenir Medium"/>
              <a:cs typeface="Avenir Medium"/>
            </a:endParaRPr>
          </a:p>
          <a:p>
            <a:pPr marL="454025" indent="-454025">
              <a:buFont typeface="Lucida Grande"/>
              <a:buChar char="-"/>
            </a:pPr>
            <a:endParaRPr lang="en-US" sz="2800" dirty="0" smtClean="0">
              <a:solidFill>
                <a:srgbClr val="000000"/>
              </a:solidFill>
              <a:latin typeface="Avenir Medium"/>
              <a:cs typeface="Avenir Medium"/>
            </a:endParaRPr>
          </a:p>
          <a:p>
            <a:pPr marL="0" indent="0">
              <a:buNone/>
            </a:pPr>
            <a:endParaRPr lang="en-US" sz="2800" dirty="0" smtClean="0">
              <a:solidFill>
                <a:srgbClr val="000000"/>
              </a:solidFill>
              <a:latin typeface="Avenir Medium"/>
              <a:cs typeface="Avenir Medium"/>
            </a:endParaRPr>
          </a:p>
          <a:p>
            <a:pPr marL="171450" indent="-171450">
              <a:buFont typeface="Arial"/>
              <a:buChar char="•"/>
            </a:pPr>
            <a:endParaRPr lang="en-US" baseline="0" dirty="0" smtClean="0"/>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50CF1688-2374-3540-B058-D1875BF9B295}" type="slidenum">
              <a:rPr lang="en-US" smtClean="0"/>
              <a:t>4</a:t>
            </a:fld>
            <a:endParaRPr lang="en-US"/>
          </a:p>
        </p:txBody>
      </p:sp>
    </p:spTree>
    <p:extLst>
      <p:ext uri="{BB962C8B-B14F-4D97-AF65-F5344CB8AC3E}">
        <p14:creationId xmlns:p14="http://schemas.microsoft.com/office/powerpoint/2010/main" val="2766492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Question</a:t>
            </a:r>
            <a:r>
              <a:rPr lang="en-US" baseline="0" dirty="0" smtClean="0"/>
              <a:t> we are addressing is</a:t>
            </a:r>
            <a:r>
              <a:rPr lang="is-IS" baseline="0" dirty="0" smtClean="0"/>
              <a:t>… </a:t>
            </a:r>
          </a:p>
          <a:p>
            <a:pPr marL="171450" indent="-171450">
              <a:buFont typeface="Arial"/>
              <a:buChar char="•"/>
            </a:pPr>
            <a:r>
              <a:rPr lang="is-IS" baseline="0" dirty="0" smtClean="0"/>
              <a:t>Washington State is an excellent place for an OA researcher, as our coast and estuaries are in some areas already relatively acidic. Furthermore, we </a:t>
            </a:r>
            <a:endParaRPr lang="en-US" dirty="0" smtClean="0"/>
          </a:p>
        </p:txBody>
      </p:sp>
      <p:sp>
        <p:nvSpPr>
          <p:cNvPr id="4" name="Slide Number Placeholder 3"/>
          <p:cNvSpPr>
            <a:spLocks noGrp="1"/>
          </p:cNvSpPr>
          <p:nvPr>
            <p:ph type="sldNum" sz="quarter" idx="10"/>
          </p:nvPr>
        </p:nvSpPr>
        <p:spPr/>
        <p:txBody>
          <a:bodyPr/>
          <a:lstStyle/>
          <a:p>
            <a:fld id="{50CF1688-2374-3540-B058-D1875BF9B295}" type="slidenum">
              <a:rPr lang="en-US" smtClean="0"/>
              <a:t>5</a:t>
            </a:fld>
            <a:endParaRPr lang="en-US"/>
          </a:p>
        </p:txBody>
      </p:sp>
    </p:spTree>
    <p:extLst>
      <p:ext uri="{BB962C8B-B14F-4D97-AF65-F5344CB8AC3E}">
        <p14:creationId xmlns:p14="http://schemas.microsoft.com/office/powerpoint/2010/main" val="2766492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dirty="0" smtClean="0">
                <a:latin typeface="Avenir Medium"/>
                <a:cs typeface="Avenir Medium"/>
              </a:rPr>
              <a:t>As</a:t>
            </a:r>
            <a:r>
              <a:rPr lang="en-US" sz="1200" baseline="0" dirty="0" smtClean="0">
                <a:latin typeface="Avenir Medium"/>
                <a:cs typeface="Avenir Medium"/>
              </a:rPr>
              <a:t> mentioned, this was an outplant study. </a:t>
            </a:r>
          </a:p>
          <a:p>
            <a:pPr marL="171450" indent="-171450">
              <a:buFont typeface="Arial"/>
              <a:buChar char="•"/>
            </a:pPr>
            <a:r>
              <a:rPr lang="en-US" sz="1200" baseline="0" dirty="0" smtClean="0">
                <a:latin typeface="Avenir Medium"/>
                <a:cs typeface="Avenir Medium"/>
              </a:rPr>
              <a:t>Sibling juvenile geoduck were split into 4 groups, and outplanted in throughout Washington for one month, from June to July.  </a:t>
            </a:r>
          </a:p>
          <a:p>
            <a:pPr marL="171450" indent="-171450">
              <a:buFont typeface="Arial"/>
              <a:buChar char="•"/>
            </a:pPr>
            <a:r>
              <a:rPr lang="en-US" sz="1200" baseline="0" dirty="0" smtClean="0">
                <a:latin typeface="Avenir Medium"/>
                <a:cs typeface="Avenir Medium"/>
              </a:rPr>
              <a:t>3 sites spanned Puget Sound from north to south, and one site was in Willapa Bay. </a:t>
            </a:r>
            <a:endParaRPr lang="en-US" sz="1200" dirty="0" smtClean="0">
              <a:latin typeface="Avenir Medium"/>
              <a:cs typeface="Avenir Medium"/>
            </a:endParaRPr>
          </a:p>
          <a:p>
            <a:pPr marL="171450" indent="-171450">
              <a:buFont typeface="Arial"/>
              <a:buChar char="•"/>
            </a:pPr>
            <a:r>
              <a:rPr lang="en-US" sz="1200" baseline="0" dirty="0" smtClean="0">
                <a:latin typeface="Avenir Medium"/>
                <a:cs typeface="Avenir Medium"/>
              </a:rPr>
              <a:t>Each site also included 2 habitats, eelgrass beds and bare sediment.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aseline="0" dirty="0" smtClean="0">
                <a:latin typeface="Avenir Medium"/>
                <a:cs typeface="Avenir Medium"/>
              </a:rPr>
              <a:t>Placed a suite of probes at each site to monitor water quality</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dirty="0" smtClean="0">
                <a:latin typeface="Avenir Medium"/>
                <a:cs typeface="Avenir Medium"/>
              </a:rPr>
              <a:t>At</a:t>
            </a:r>
            <a:r>
              <a:rPr lang="en-US" sz="1200" baseline="0" dirty="0" smtClean="0">
                <a:latin typeface="Avenir Medium"/>
                <a:cs typeface="Avenir Medium"/>
              </a:rPr>
              <a:t> end of month s</a:t>
            </a:r>
            <a:r>
              <a:rPr lang="en-US" sz="1200" dirty="0" smtClean="0">
                <a:latin typeface="Avenir Medium"/>
                <a:cs typeface="Avenir Medium"/>
              </a:rPr>
              <a:t>ampled</a:t>
            </a:r>
            <a:r>
              <a:rPr lang="en-US" sz="1200" baseline="0" dirty="0" smtClean="0">
                <a:latin typeface="Avenir Medium"/>
                <a:cs typeface="Avenir Medium"/>
              </a:rPr>
              <a:t> the animals for gill tissue, &amp; extracted proteins</a:t>
            </a:r>
            <a:endParaRPr lang="en-US" sz="1200" baseline="0" dirty="0" smtClean="0">
              <a:latin typeface="Avenir Medium"/>
              <a:cs typeface="Avenir Medium"/>
            </a:endParaRPr>
          </a:p>
        </p:txBody>
      </p:sp>
      <p:sp>
        <p:nvSpPr>
          <p:cNvPr id="4" name="Slide Number Placeholder 3"/>
          <p:cNvSpPr>
            <a:spLocks noGrp="1"/>
          </p:cNvSpPr>
          <p:nvPr>
            <p:ph type="sldNum" sz="quarter" idx="10"/>
          </p:nvPr>
        </p:nvSpPr>
        <p:spPr/>
        <p:txBody>
          <a:bodyPr/>
          <a:lstStyle/>
          <a:p>
            <a:fld id="{50CF1688-2374-3540-B058-D1875BF9B295}" type="slidenum">
              <a:rPr lang="en-US" smtClean="0"/>
              <a:t>6</a:t>
            </a:fld>
            <a:endParaRPr lang="en-US"/>
          </a:p>
        </p:txBody>
      </p:sp>
    </p:spTree>
    <p:extLst>
      <p:ext uri="{BB962C8B-B14F-4D97-AF65-F5344CB8AC3E}">
        <p14:creationId xmlns:p14="http://schemas.microsoft.com/office/powerpoint/2010/main" val="3709040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dirty="0" smtClean="0">
                <a:latin typeface="Avenir Medium"/>
                <a:cs typeface="Avenir Medium"/>
              </a:rPr>
              <a:t>As</a:t>
            </a:r>
            <a:r>
              <a:rPr lang="en-US" sz="1200" baseline="0" dirty="0" smtClean="0">
                <a:latin typeface="Avenir Medium"/>
                <a:cs typeface="Avenir Medium"/>
              </a:rPr>
              <a:t> mentioned, this was an outplant study. </a:t>
            </a:r>
          </a:p>
          <a:p>
            <a:pPr marL="171450" indent="-171450">
              <a:buFont typeface="Arial"/>
              <a:buChar char="•"/>
            </a:pPr>
            <a:r>
              <a:rPr lang="en-US" sz="1200" baseline="0" dirty="0" smtClean="0">
                <a:latin typeface="Avenir Medium"/>
                <a:cs typeface="Avenir Medium"/>
              </a:rPr>
              <a:t>Sibling juvenile geoduck were split into 4 groups, and outplanted in throughout Washington for one month, from June to July.  </a:t>
            </a:r>
          </a:p>
          <a:p>
            <a:pPr marL="171450" indent="-171450">
              <a:buFont typeface="Arial"/>
              <a:buChar char="•"/>
            </a:pPr>
            <a:r>
              <a:rPr lang="en-US" sz="1200" baseline="0" dirty="0" smtClean="0">
                <a:latin typeface="Avenir Medium"/>
                <a:cs typeface="Avenir Medium"/>
              </a:rPr>
              <a:t>3 sites spanned Puget Sound from north to south, and one site was in Willapa Bay. </a:t>
            </a:r>
            <a:endParaRPr lang="en-US" sz="1200" dirty="0" smtClean="0">
              <a:latin typeface="Avenir Medium"/>
              <a:cs typeface="Avenir Medium"/>
            </a:endParaRPr>
          </a:p>
          <a:p>
            <a:pPr marL="171450" indent="-171450">
              <a:buFont typeface="Arial"/>
              <a:buChar char="•"/>
            </a:pPr>
            <a:r>
              <a:rPr lang="en-US" sz="1200" baseline="0" dirty="0" smtClean="0">
                <a:latin typeface="Avenir Medium"/>
                <a:cs typeface="Avenir Medium"/>
              </a:rPr>
              <a:t>Each site also included 2 habitats, eelgrass beds and bare sediment.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aseline="0" dirty="0" smtClean="0">
                <a:latin typeface="Avenir Medium"/>
                <a:cs typeface="Avenir Medium"/>
              </a:rPr>
              <a:t>Placed a suite of probes at each site to monitor water quality</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dirty="0" smtClean="0">
                <a:latin typeface="Avenir Medium"/>
                <a:cs typeface="Avenir Medium"/>
              </a:rPr>
              <a:t>At</a:t>
            </a:r>
            <a:r>
              <a:rPr lang="en-US" sz="1200" baseline="0" dirty="0" smtClean="0">
                <a:latin typeface="Avenir Medium"/>
                <a:cs typeface="Avenir Medium"/>
              </a:rPr>
              <a:t> end of month s</a:t>
            </a:r>
            <a:r>
              <a:rPr lang="en-US" sz="1200" dirty="0" smtClean="0">
                <a:latin typeface="Avenir Medium"/>
                <a:cs typeface="Avenir Medium"/>
              </a:rPr>
              <a:t>ampled</a:t>
            </a:r>
            <a:r>
              <a:rPr lang="en-US" sz="1200" baseline="0" dirty="0" smtClean="0">
                <a:latin typeface="Avenir Medium"/>
                <a:cs typeface="Avenir Medium"/>
              </a:rPr>
              <a:t> the animals for gill tissue, &amp; extracted proteins</a:t>
            </a:r>
            <a:endParaRPr lang="en-US" sz="1200" baseline="0" dirty="0" smtClean="0">
              <a:latin typeface="Avenir Medium"/>
              <a:cs typeface="Avenir Medium"/>
            </a:endParaRPr>
          </a:p>
        </p:txBody>
      </p:sp>
      <p:sp>
        <p:nvSpPr>
          <p:cNvPr id="4" name="Slide Number Placeholder 3"/>
          <p:cNvSpPr>
            <a:spLocks noGrp="1"/>
          </p:cNvSpPr>
          <p:nvPr>
            <p:ph type="sldNum" sz="quarter" idx="10"/>
          </p:nvPr>
        </p:nvSpPr>
        <p:spPr/>
        <p:txBody>
          <a:bodyPr/>
          <a:lstStyle/>
          <a:p>
            <a:fld id="{50CF1688-2374-3540-B058-D1875BF9B295}" type="slidenum">
              <a:rPr lang="en-US" smtClean="0"/>
              <a:t>7</a:t>
            </a:fld>
            <a:endParaRPr lang="en-US"/>
          </a:p>
        </p:txBody>
      </p:sp>
    </p:spTree>
    <p:extLst>
      <p:ext uri="{BB962C8B-B14F-4D97-AF65-F5344CB8AC3E}">
        <p14:creationId xmlns:p14="http://schemas.microsoft.com/office/powerpoint/2010/main" val="3709040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dirty="0" smtClean="0">
                <a:latin typeface="Avenir Medium"/>
                <a:cs typeface="Avenir Medium"/>
              </a:rPr>
              <a:t>As</a:t>
            </a:r>
            <a:r>
              <a:rPr lang="en-US" sz="1200" baseline="0" dirty="0" smtClean="0">
                <a:latin typeface="Avenir Medium"/>
                <a:cs typeface="Avenir Medium"/>
              </a:rPr>
              <a:t> mentioned, this was an outplant study. </a:t>
            </a:r>
          </a:p>
          <a:p>
            <a:pPr marL="171450" indent="-171450">
              <a:buFont typeface="Arial"/>
              <a:buChar char="•"/>
            </a:pPr>
            <a:r>
              <a:rPr lang="en-US" sz="1200" baseline="0" dirty="0" smtClean="0">
                <a:latin typeface="Avenir Medium"/>
                <a:cs typeface="Avenir Medium"/>
              </a:rPr>
              <a:t>Sibling juvenile geoduck were split into 4 groups, and outplanted in throughout Washington for one month, from June to July.  </a:t>
            </a:r>
          </a:p>
          <a:p>
            <a:pPr marL="171450" indent="-171450">
              <a:buFont typeface="Arial"/>
              <a:buChar char="•"/>
            </a:pPr>
            <a:r>
              <a:rPr lang="en-US" sz="1200" baseline="0" dirty="0" smtClean="0">
                <a:latin typeface="Avenir Medium"/>
                <a:cs typeface="Avenir Medium"/>
              </a:rPr>
              <a:t>3 sites spanned Puget Sound from north to south, and one site was in Willapa Bay. </a:t>
            </a:r>
            <a:endParaRPr lang="en-US" sz="1200" dirty="0" smtClean="0">
              <a:latin typeface="Avenir Medium"/>
              <a:cs typeface="Avenir Medium"/>
            </a:endParaRPr>
          </a:p>
          <a:p>
            <a:pPr marL="171450" indent="-171450">
              <a:buFont typeface="Arial"/>
              <a:buChar char="•"/>
            </a:pPr>
            <a:r>
              <a:rPr lang="en-US" sz="1200" baseline="0" dirty="0" smtClean="0">
                <a:latin typeface="Avenir Medium"/>
                <a:cs typeface="Avenir Medium"/>
              </a:rPr>
              <a:t>Each site also included 2 habitats, eelgrass beds and bare sediment.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aseline="0" dirty="0" smtClean="0">
                <a:latin typeface="Avenir Medium"/>
                <a:cs typeface="Avenir Medium"/>
              </a:rPr>
              <a:t>Placed a suite of probes at each site to monitor water quality</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dirty="0" smtClean="0">
                <a:latin typeface="Avenir Medium"/>
                <a:cs typeface="Avenir Medium"/>
              </a:rPr>
              <a:t>At</a:t>
            </a:r>
            <a:r>
              <a:rPr lang="en-US" sz="1200" baseline="0" dirty="0" smtClean="0">
                <a:latin typeface="Avenir Medium"/>
                <a:cs typeface="Avenir Medium"/>
              </a:rPr>
              <a:t> end of month s</a:t>
            </a:r>
            <a:r>
              <a:rPr lang="en-US" sz="1200" dirty="0" smtClean="0">
                <a:latin typeface="Avenir Medium"/>
                <a:cs typeface="Avenir Medium"/>
              </a:rPr>
              <a:t>ampled</a:t>
            </a:r>
            <a:r>
              <a:rPr lang="en-US" sz="1200" baseline="0" dirty="0" smtClean="0">
                <a:latin typeface="Avenir Medium"/>
                <a:cs typeface="Avenir Medium"/>
              </a:rPr>
              <a:t> the animals for gill tissue, &amp; extracted proteins</a:t>
            </a:r>
            <a:endParaRPr lang="en-US" sz="1200" baseline="0" dirty="0" smtClean="0">
              <a:latin typeface="Avenir Medium"/>
              <a:cs typeface="Avenir Medium"/>
            </a:endParaRPr>
          </a:p>
        </p:txBody>
      </p:sp>
      <p:sp>
        <p:nvSpPr>
          <p:cNvPr id="4" name="Slide Number Placeholder 3"/>
          <p:cNvSpPr>
            <a:spLocks noGrp="1"/>
          </p:cNvSpPr>
          <p:nvPr>
            <p:ph type="sldNum" sz="quarter" idx="10"/>
          </p:nvPr>
        </p:nvSpPr>
        <p:spPr/>
        <p:txBody>
          <a:bodyPr/>
          <a:lstStyle/>
          <a:p>
            <a:fld id="{50CF1688-2374-3540-B058-D1875BF9B295}" type="slidenum">
              <a:rPr lang="en-US" smtClean="0"/>
              <a:t>8</a:t>
            </a:fld>
            <a:endParaRPr lang="en-US"/>
          </a:p>
        </p:txBody>
      </p:sp>
    </p:spTree>
    <p:extLst>
      <p:ext uri="{BB962C8B-B14F-4D97-AF65-F5344CB8AC3E}">
        <p14:creationId xmlns:p14="http://schemas.microsoft.com/office/powerpoint/2010/main" val="37090404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dirty="0" smtClean="0">
                <a:latin typeface="Avenir Medium"/>
                <a:cs typeface="Avenir Medium"/>
              </a:rPr>
              <a:t>As</a:t>
            </a:r>
            <a:r>
              <a:rPr lang="en-US" sz="1200" baseline="0" dirty="0" smtClean="0">
                <a:latin typeface="Avenir Medium"/>
                <a:cs typeface="Avenir Medium"/>
              </a:rPr>
              <a:t> mentioned, this was an outplant study. </a:t>
            </a:r>
          </a:p>
          <a:p>
            <a:pPr marL="171450" indent="-171450">
              <a:buFont typeface="Arial"/>
              <a:buChar char="•"/>
            </a:pPr>
            <a:r>
              <a:rPr lang="en-US" sz="1200" baseline="0" dirty="0" smtClean="0">
                <a:latin typeface="Avenir Medium"/>
                <a:cs typeface="Avenir Medium"/>
              </a:rPr>
              <a:t>Sibling juvenile geoduck were split into 4 groups, and outplanted in throughout Washington for one month, from June to July.  </a:t>
            </a:r>
          </a:p>
          <a:p>
            <a:pPr marL="171450" indent="-171450">
              <a:buFont typeface="Arial"/>
              <a:buChar char="•"/>
            </a:pPr>
            <a:r>
              <a:rPr lang="en-US" sz="1200" baseline="0" dirty="0" smtClean="0">
                <a:latin typeface="Avenir Medium"/>
                <a:cs typeface="Avenir Medium"/>
              </a:rPr>
              <a:t>3 sites spanned Puget Sound from north to south, and one site was in Willapa Bay. </a:t>
            </a:r>
            <a:endParaRPr lang="en-US" sz="1200" dirty="0" smtClean="0">
              <a:latin typeface="Avenir Medium"/>
              <a:cs typeface="Avenir Medium"/>
            </a:endParaRPr>
          </a:p>
          <a:p>
            <a:pPr marL="171450" indent="-171450">
              <a:buFont typeface="Arial"/>
              <a:buChar char="•"/>
            </a:pPr>
            <a:r>
              <a:rPr lang="en-US" sz="1200" baseline="0" dirty="0" smtClean="0">
                <a:latin typeface="Avenir Medium"/>
                <a:cs typeface="Avenir Medium"/>
              </a:rPr>
              <a:t>Each site also included 2 habitats, eelgrass beds and bare sediment.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aseline="0" dirty="0" smtClean="0">
                <a:latin typeface="Avenir Medium"/>
                <a:cs typeface="Avenir Medium"/>
              </a:rPr>
              <a:t>Placed a suite of probes at each site to monitor water quality</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dirty="0" smtClean="0">
                <a:latin typeface="Avenir Medium"/>
                <a:cs typeface="Avenir Medium"/>
              </a:rPr>
              <a:t>At</a:t>
            </a:r>
            <a:r>
              <a:rPr lang="en-US" sz="1200" baseline="0" dirty="0" smtClean="0">
                <a:latin typeface="Avenir Medium"/>
                <a:cs typeface="Avenir Medium"/>
              </a:rPr>
              <a:t> end of month s</a:t>
            </a:r>
            <a:r>
              <a:rPr lang="en-US" sz="1200" dirty="0" smtClean="0">
                <a:latin typeface="Avenir Medium"/>
                <a:cs typeface="Avenir Medium"/>
              </a:rPr>
              <a:t>ampled</a:t>
            </a:r>
            <a:r>
              <a:rPr lang="en-US" sz="1200" baseline="0" dirty="0" smtClean="0">
                <a:latin typeface="Avenir Medium"/>
                <a:cs typeface="Avenir Medium"/>
              </a:rPr>
              <a:t> the animals for gill tissue, &amp; extracted proteins</a:t>
            </a:r>
            <a:endParaRPr lang="en-US" sz="1200" baseline="0" dirty="0" smtClean="0">
              <a:latin typeface="Avenir Medium"/>
              <a:cs typeface="Avenir Medium"/>
            </a:endParaRPr>
          </a:p>
        </p:txBody>
      </p:sp>
      <p:sp>
        <p:nvSpPr>
          <p:cNvPr id="4" name="Slide Number Placeholder 3"/>
          <p:cNvSpPr>
            <a:spLocks noGrp="1"/>
          </p:cNvSpPr>
          <p:nvPr>
            <p:ph type="sldNum" sz="quarter" idx="10"/>
          </p:nvPr>
        </p:nvSpPr>
        <p:spPr/>
        <p:txBody>
          <a:bodyPr/>
          <a:lstStyle/>
          <a:p>
            <a:fld id="{50CF1688-2374-3540-B058-D1875BF9B295}" type="slidenum">
              <a:rPr lang="en-US" smtClean="0"/>
              <a:t>9</a:t>
            </a:fld>
            <a:endParaRPr lang="en-US"/>
          </a:p>
        </p:txBody>
      </p:sp>
    </p:spTree>
    <p:extLst>
      <p:ext uri="{BB962C8B-B14F-4D97-AF65-F5344CB8AC3E}">
        <p14:creationId xmlns:p14="http://schemas.microsoft.com/office/powerpoint/2010/main" val="3709040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Subtitle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pPr eaLnBrk="1" latinLnBrk="0" hangingPunct="1"/>
            <a:fld id="{9D21D778-B565-4D7E-94D7-64010A445B68}" type="datetimeFigureOut">
              <a:rPr lang="en-US" smtClean="0"/>
              <a:pPr eaLnBrk="1" latinLnBrk="0" hangingPunct="1"/>
              <a:t>3/15/18</a:t>
            </a:fld>
            <a:endParaRPr lang="en-US"/>
          </a:p>
        </p:txBody>
      </p:sp>
      <p:sp>
        <p:nvSpPr>
          <p:cNvPr id="17" name="Footer Placeholder 16"/>
          <p:cNvSpPr>
            <a:spLocks noGrp="1"/>
          </p:cNvSpPr>
          <p:nvPr>
            <p:ph type="ftr" sz="quarter" idx="11"/>
          </p:nvPr>
        </p:nvSpPr>
        <p:spPr/>
        <p:txBody>
          <a:bodyPr/>
          <a:lstStyle/>
          <a:p>
            <a:endParaRPr kumimoji="0" lang="en-US" dirty="0"/>
          </a:p>
        </p:txBody>
      </p:sp>
      <p:sp>
        <p:nvSpPr>
          <p:cNvPr id="7" name="Straight Connector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Oval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Oval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Slide Number Placeholder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8" name="Title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eaLnBrk="1" latinLnBrk="0" hangingPunct="1"/>
            <a:fld id="{9D21D778-B565-4D7E-94D7-64010A445B68}" type="datetimeFigureOut">
              <a:rPr lang="en-US" smtClean="0"/>
              <a:pPr eaLnBrk="1" latinLnBrk="0" hangingPunct="1"/>
              <a:t>3/15/18</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2"/>
      </p:bgRef>
    </p:bg>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Straight Connector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Oval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6915912" y="3009901"/>
            <a:ext cx="457200" cy="441325"/>
          </a:xfrm>
        </p:spPr>
        <p:txBody>
          <a:bodyPr/>
          <a:lstStyle/>
          <a:p>
            <a:fld id="{2C6B1FF6-39B9-40F5-8B67-33C6354A3D4F}" type="slidenum">
              <a:rPr kumimoji="0" lang="en-US" smtClean="0"/>
              <a:pPr eaLnBrk="1" latinLnBrk="0" hangingPunct="1"/>
              <a:t>‹#›</a:t>
            </a:fld>
            <a:endParaRPr kumimoji="0" lang="en-US" dirty="0"/>
          </a:p>
        </p:txBody>
      </p:sp>
      <p:sp>
        <p:nvSpPr>
          <p:cNvPr id="3" name="Vertical Text Placeholder 2"/>
          <p:cNvSpPr>
            <a:spLocks noGrp="1"/>
          </p:cNvSpPr>
          <p:nvPr>
            <p:ph type="body" orient="vert" idx="1"/>
          </p:nvPr>
        </p:nvSpPr>
        <p:spPr>
          <a:xfrm>
            <a:off x="304800" y="304800"/>
            <a:ext cx="6553200" cy="5821366"/>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eaLnBrk="1" latinLnBrk="0" hangingPunct="1"/>
            <a:fld id="{9D21D778-B565-4D7E-94D7-64010A445B68}" type="datetimeFigureOut">
              <a:rPr lang="en-US" smtClean="0"/>
              <a:pPr eaLnBrk="1" latinLnBrk="0" hangingPunct="1"/>
              <a:t>3/15/18</a:t>
            </a:fld>
            <a:endParaRPr lang="en-US"/>
          </a:p>
        </p:txBody>
      </p:sp>
      <p:sp>
        <p:nvSpPr>
          <p:cNvPr id="5" name="Footer Placeholder 4"/>
          <p:cNvSpPr>
            <a:spLocks noGrp="1"/>
          </p:cNvSpPr>
          <p:nvPr>
            <p:ph type="ftr" sz="quarter" idx="11"/>
          </p:nvPr>
        </p:nvSpPr>
        <p:spPr/>
        <p:txBody>
          <a:bodyPr/>
          <a:lstStyle/>
          <a:p>
            <a:endParaRPr kumimoji="0" lang="en-US"/>
          </a:p>
        </p:txBody>
      </p:sp>
      <p:sp>
        <p:nvSpPr>
          <p:cNvPr id="2" name="Vertical Title 1"/>
          <p:cNvSpPr>
            <a:spLocks noGrp="1"/>
          </p:cNvSpPr>
          <p:nvPr>
            <p:ph type="title" orient="vert"/>
          </p:nvPr>
        </p:nvSpPr>
        <p:spPr>
          <a:xfrm>
            <a:off x="7391400" y="304801"/>
            <a:ext cx="1447800" cy="5851525"/>
          </a:xfrm>
        </p:spPr>
        <p:txBody>
          <a:bodyPr vert="eaVert"/>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kumimoji="0" lang="en-US" smtClean="0"/>
              <a:t>Click to edit Master title style</a:t>
            </a:r>
            <a:endParaRPr kumimoji="0" lang="en-US"/>
          </a:p>
        </p:txBody>
      </p:sp>
      <p:sp>
        <p:nvSpPr>
          <p:cNvPr id="6" name="Slide Number Placeholder 5"/>
          <p:cNvSpPr>
            <a:spLocks noGrp="1"/>
          </p:cNvSpPr>
          <p:nvPr>
            <p:ph type="sldNum" sz="quarter" idx="12"/>
          </p:nvPr>
        </p:nvSpPr>
        <p:spPr>
          <a:xfrm>
            <a:off x="4361688" y="1026372"/>
            <a:ext cx="457200" cy="441325"/>
          </a:xfrm>
        </p:spPr>
        <p:txBody>
          <a:bodyPr/>
          <a:lstStyle/>
          <a:p>
            <a:fld id="{2C6B1FF6-39B9-40F5-8B67-33C6354A3D4F}" type="slidenum">
              <a:rPr kumimoji="0" lang="en-US" smtClean="0"/>
              <a:pPr eaLnBrk="1" latinLnBrk="0" hangingPunct="1"/>
              <a:t>‹#›</a:t>
            </a:fld>
            <a:endParaRPr kumimoji="0" lang="en-US" dirty="0"/>
          </a:p>
        </p:txBody>
      </p:sp>
      <p:sp>
        <p:nvSpPr>
          <p:cNvPr id="8" name="Content Placeholder 7"/>
          <p:cNvSpPr>
            <a:spLocks noGrp="1"/>
          </p:cNvSpPr>
          <p:nvPr>
            <p:ph sz="quarter" idx="1"/>
          </p:nvPr>
        </p:nvSpPr>
        <p:spPr>
          <a:xfrm>
            <a:off x="301752" y="1527048"/>
            <a:ext cx="850392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Footer Placeholder 4"/>
          <p:cNvSpPr>
            <a:spLocks noGrp="1"/>
          </p:cNvSpPr>
          <p:nvPr>
            <p:ph type="ftr" sz="quarter" idx="11"/>
          </p:nvPr>
        </p:nvSpPr>
        <p:spPr>
          <a:xfrm>
            <a:off x="304800" y="6410848"/>
            <a:ext cx="8500872" cy="365760"/>
          </a:xfrm>
        </p:spPr>
        <p:txBody>
          <a:bodyPr/>
          <a:lstStyle>
            <a:lvl1pPr>
              <a:defRPr sz="1200" b="1" cap="small"/>
            </a:lvl1pPr>
          </a:lstStyle>
          <a:p>
            <a:r>
              <a:rPr lang="en-US" dirty="0" smtClean="0">
                <a:latin typeface="Avenir Medium"/>
                <a:cs typeface="Avenir Medium"/>
              </a:rPr>
              <a:t>Questions  --------  Background -------- Outplant -------- 2-phase protein analysis -------- Results -------- Conclusions</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13" name="Rectangle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Rectangle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Footer Placeholder 4"/>
          <p:cNvSpPr>
            <a:spLocks noGrp="1"/>
          </p:cNvSpPr>
          <p:nvPr>
            <p:ph type="ftr" sz="quarter" idx="11"/>
          </p:nvPr>
        </p:nvSpPr>
        <p:spPr/>
        <p:txBody>
          <a:bodyPr/>
          <a:lstStyle/>
          <a:p>
            <a:endParaRPr kumimoji="0" lang="en-US"/>
          </a:p>
        </p:txBody>
      </p:sp>
      <p:sp>
        <p:nvSpPr>
          <p:cNvPr id="4" name="Date Placeholder 3"/>
          <p:cNvSpPr>
            <a:spLocks noGrp="1"/>
          </p:cNvSpPr>
          <p:nvPr>
            <p:ph type="dt" sz="half" idx="10"/>
          </p:nvPr>
        </p:nvSpPr>
        <p:spPr/>
        <p:txBody>
          <a:bodyPr/>
          <a:lstStyle/>
          <a:p>
            <a:pPr eaLnBrk="1" latinLnBrk="0" hangingPunct="1"/>
            <a:fld id="{9D21D778-B565-4D7E-94D7-64010A445B68}" type="datetimeFigureOut">
              <a:rPr lang="en-US" smtClean="0"/>
              <a:pPr eaLnBrk="1" latinLnBrk="0" hangingPunct="1"/>
              <a:t>3/15/18</a:t>
            </a:fld>
            <a:endParaRPr lang="en-US"/>
          </a:p>
        </p:txBody>
      </p:sp>
      <p:sp>
        <p:nvSpPr>
          <p:cNvPr id="8" name="Straight Connector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Oval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2" name="Title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758952"/>
          </a:xfrm>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a:xfrm>
            <a:off x="5791200" y="6409944"/>
            <a:ext cx="3044952" cy="365760"/>
          </a:xfrm>
        </p:spPr>
        <p:txBody>
          <a:bodyPr/>
          <a:lstStyle/>
          <a:p>
            <a:pPr eaLnBrk="1" latinLnBrk="0" hangingPunct="1"/>
            <a:fld id="{9D21D778-B565-4D7E-94D7-64010A445B68}" type="datetimeFigureOut">
              <a:rPr lang="en-US" smtClean="0"/>
              <a:pPr eaLnBrk="1" latinLnBrk="0" hangingPunct="1"/>
              <a:t>3/15/18</a:t>
            </a:fld>
            <a:endParaRPr lang="en-US"/>
          </a:p>
        </p:txBody>
      </p:sp>
      <p:sp>
        <p:nvSpPr>
          <p:cNvPr id="6" name="Footer Placeholder 5"/>
          <p:cNvSpPr>
            <a:spLocks noGrp="1"/>
          </p:cNvSpPr>
          <p:nvPr>
            <p:ph type="ftr" sz="quarter" idx="11"/>
          </p:nvPr>
        </p:nvSpPr>
        <p:spPr/>
        <p:txBody>
          <a:bodyPr/>
          <a:lstStyle/>
          <a:p>
            <a:endParaRPr kumimoji="0" lang="en-US" dirty="0"/>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a:p>
        </p:txBody>
      </p:sp>
      <p:sp>
        <p:nvSpPr>
          <p:cNvPr id="8" name="Straight Connector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Content Placeholder 9"/>
          <p:cNvSpPr>
            <a:spLocks noGrp="1"/>
          </p:cNvSpPr>
          <p:nvPr>
            <p:ph sz="half" idx="1"/>
          </p:nvPr>
        </p:nvSpPr>
        <p:spPr>
          <a:xfrm>
            <a:off x="301752"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Content Placeholder 11"/>
          <p:cNvSpPr>
            <a:spLocks noGrp="1"/>
          </p:cNvSpPr>
          <p:nvPr>
            <p:ph sz="half" idx="2"/>
          </p:nvPr>
        </p:nvSpPr>
        <p:spPr>
          <a:xfrm>
            <a:off x="4800600"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1">
        <a:schemeClr val="bg2"/>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Rectangle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Rectangle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Rectangle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pPr eaLnBrk="1" latinLnBrk="0" hangingPunct="1"/>
            <a:fld id="{9D21D778-B565-4D7E-94D7-64010A445B68}" type="datetimeFigureOut">
              <a:rPr lang="en-US" smtClean="0"/>
              <a:pPr eaLnBrk="1" latinLnBrk="0" hangingPunct="1"/>
              <a:t>3/15/18</a:t>
            </a:fld>
            <a:endParaRPr lang="en-US"/>
          </a:p>
        </p:txBody>
      </p:sp>
      <p:sp>
        <p:nvSpPr>
          <p:cNvPr id="8" name="Footer Placeholder 7"/>
          <p:cNvSpPr>
            <a:spLocks noGrp="1"/>
          </p:cNvSpPr>
          <p:nvPr>
            <p:ph type="ftr" sz="quarter" idx="11"/>
          </p:nvPr>
        </p:nvSpPr>
        <p:spPr>
          <a:xfrm>
            <a:off x="304800" y="6409944"/>
            <a:ext cx="3581400" cy="365760"/>
          </a:xfrm>
        </p:spPr>
        <p:txBody>
          <a:bodyPr/>
          <a:lstStyle/>
          <a:p>
            <a:endParaRPr kumimoji="0" lang="en-US"/>
          </a:p>
        </p:txBody>
      </p:sp>
      <p:sp>
        <p:nvSpPr>
          <p:cNvPr id="15" name="Straight Connector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Content Placeholder 23"/>
          <p:cNvSpPr>
            <a:spLocks noGrp="1"/>
          </p:cNvSpPr>
          <p:nvPr>
            <p:ph sz="quarter" idx="2"/>
          </p:nvPr>
        </p:nvSpPr>
        <p:spPr>
          <a:xfrm>
            <a:off x="301752" y="2471383"/>
            <a:ext cx="4041648" cy="3818404"/>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6" name="Content Placeholder 25"/>
          <p:cNvSpPr>
            <a:spLocks noGrp="1"/>
          </p:cNvSpPr>
          <p:nvPr>
            <p:ph sz="quarter" idx="4"/>
          </p:nvPr>
        </p:nvSpPr>
        <p:spPr>
          <a:xfrm>
            <a:off x="4800600" y="2471383"/>
            <a:ext cx="4038600" cy="382219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5" name="Oval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Oval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lide Number Placeholder 8"/>
          <p:cNvSpPr>
            <a:spLocks noGrp="1"/>
          </p:cNvSpPr>
          <p:nvPr>
            <p:ph type="sldNum" sz="quarter" idx="12"/>
          </p:nvPr>
        </p:nvSpPr>
        <p:spPr>
          <a:xfrm>
            <a:off x="4343400" y="1042416"/>
            <a:ext cx="457200" cy="441325"/>
          </a:xfrm>
        </p:spPr>
        <p:txBody>
          <a:bodyPr/>
          <a:lstStyle>
            <a:lvl1pPr algn="ctr">
              <a:defRPr/>
            </a:lvl1pPr>
          </a:lstStyle>
          <a:p>
            <a:pPr algn="ctr" eaLnBrk="1" latinLnBrk="0" hangingPunct="1"/>
            <a:fld id="{2C6B1FF6-39B9-40F5-8B67-33C6354A3D4F}" type="slidenum">
              <a:rPr kumimoji="0" lang="en-US" smtClean="0"/>
              <a:pPr algn="ctr" eaLnBrk="1" latinLnBrk="0" hangingPunct="1"/>
              <a:t>‹#›</a:t>
            </a:fld>
            <a:endParaRPr kumimoji="0" lang="en-US" dirty="0"/>
          </a:p>
        </p:txBody>
      </p:sp>
      <p:sp>
        <p:nvSpPr>
          <p:cNvPr id="23" name="Title 22"/>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pPr eaLnBrk="1" latinLnBrk="0" hangingPunct="1"/>
            <a:fld id="{9D21D778-B565-4D7E-94D7-64010A445B68}" type="datetimeFigureOut">
              <a:rPr lang="en-US" smtClean="0"/>
              <a:pPr eaLnBrk="1" latinLnBrk="0" hangingPunct="1"/>
              <a:t>3/15/18</a:t>
            </a:fld>
            <a:endParaRPr lang="en-US"/>
          </a:p>
        </p:txBody>
      </p:sp>
      <p:sp>
        <p:nvSpPr>
          <p:cNvPr id="4" name="Footer Placeholder 3"/>
          <p:cNvSpPr>
            <a:spLocks noGrp="1"/>
          </p:cNvSpPr>
          <p:nvPr>
            <p:ph type="ftr" sz="quarter" idx="11"/>
          </p:nvPr>
        </p:nvSpPr>
        <p:spPr/>
        <p:txBody>
          <a:bodyPr/>
          <a:lstStyle/>
          <a:p>
            <a:endParaRPr kumimoji="0" lang="en-US" dirty="0"/>
          </a:p>
        </p:txBody>
      </p:sp>
      <p:sp>
        <p:nvSpPr>
          <p:cNvPr id="5" name="Slide Number Placeholder 4"/>
          <p:cNvSpPr>
            <a:spLocks noGrp="1"/>
          </p:cNvSpPr>
          <p:nvPr>
            <p:ph type="sldNum" sz="quarter" idx="12"/>
          </p:nvPr>
        </p:nvSpPr>
        <p:spPr>
          <a:xfrm>
            <a:off x="4343400" y="1036020"/>
            <a:ext cx="457200" cy="441325"/>
          </a:xfrm>
        </p:spPr>
        <p:txBody>
          <a:bodyPr/>
          <a:lstStyle/>
          <a:p>
            <a:fld id="{2C6B1FF6-39B9-40F5-8B67-33C6354A3D4F}" type="slidenum">
              <a:rPr kumimoji="0" lang="en-US" smtClean="0"/>
              <a:pPr eaLnBrk="1" latinLnBrk="0" hangingPunct="1"/>
              <a:t>‹#›</a:t>
            </a:fld>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Rectangle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Rectangle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Date Placeholder 1"/>
          <p:cNvSpPr>
            <a:spLocks noGrp="1"/>
          </p:cNvSpPr>
          <p:nvPr>
            <p:ph type="dt" sz="half" idx="10"/>
          </p:nvPr>
        </p:nvSpPr>
        <p:spPr/>
        <p:txBody>
          <a:bodyPr/>
          <a:lstStyle/>
          <a:p>
            <a:pPr eaLnBrk="1" latinLnBrk="0" hangingPunct="1"/>
            <a:fld id="{9D21D778-B565-4D7E-94D7-64010A445B68}" type="datetimeFigureOut">
              <a:rPr lang="en-US" smtClean="0"/>
              <a:pPr eaLnBrk="1" latinLnBrk="0" hangingPunct="1"/>
              <a:t>3/15/18</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a:xfrm>
            <a:off x="4267200" y="6324600"/>
            <a:ext cx="609600" cy="441324"/>
          </a:xfrm>
        </p:spPr>
        <p:txBody>
          <a:bodyPr/>
          <a:lstStyle>
            <a:lvl1pPr>
              <a:defRPr>
                <a:solidFill>
                  <a:srgbClr val="FFFFFF"/>
                </a:solidFill>
              </a:defRPr>
            </a:lvl1pPr>
          </a:lstStyle>
          <a:p>
            <a:fld id="{2C6B1FF6-39B9-40F5-8B67-33C6354A3D4F}" type="slidenum">
              <a:rPr kumimoji="0" lang="en-US" smtClean="0"/>
              <a:pPr eaLnBrk="1" latinLnBrk="0" hangingPunct="1"/>
              <a:t>‹#›</a:t>
            </a:fld>
            <a:endParaRPr kumimoji="0" lang="en-US" dirty="0">
              <a:solidFill>
                <a:srgbClr val="FFFFFF"/>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Rectangle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Rectangle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traight Connector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Content Placeholder 19"/>
          <p:cNvSpPr>
            <a:spLocks noGrp="1"/>
          </p:cNvSpPr>
          <p:nvPr>
            <p:ph sz="quarter" idx="1"/>
          </p:nvPr>
        </p:nvSpPr>
        <p:spPr>
          <a:xfrm>
            <a:off x="3124200" y="685800"/>
            <a:ext cx="5638800" cy="5410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Oval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21" name="Rectangle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p:txBody>
          <a:bodyPr/>
          <a:lstStyle/>
          <a:p>
            <a:pPr eaLnBrk="1" latinLnBrk="0" hangingPunct="1"/>
            <a:fld id="{9D21D778-B565-4D7E-94D7-64010A445B68}" type="datetimeFigureOut">
              <a:rPr lang="en-US" smtClean="0"/>
              <a:pPr eaLnBrk="1" latinLnBrk="0" hangingPunct="1"/>
              <a:t>3/15/18</a:t>
            </a:fld>
            <a:endParaRPr lang="en-US"/>
          </a:p>
        </p:txBody>
      </p:sp>
      <p:sp>
        <p:nvSpPr>
          <p:cNvPr id="6" name="Footer Placeholder 5"/>
          <p:cNvSpPr>
            <a:spLocks noGrp="1"/>
          </p:cNvSpPr>
          <p:nvPr>
            <p:ph type="ftr" sz="quarter" idx="11"/>
          </p:nvPr>
        </p:nvSpPr>
        <p:spPr>
          <a:xfrm>
            <a:off x="301752" y="6410848"/>
            <a:ext cx="3383280" cy="365760"/>
          </a:xfrm>
        </p:spPr>
        <p:txBody>
          <a:bodyPr/>
          <a:lstStyle/>
          <a:p>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1" name="Straight Connector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Rectangle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Oval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p>
            <a:fld id="{2C6B1FF6-39B9-40F5-8B67-33C6354A3D4F}" type="slidenum">
              <a:rPr kumimoji="0" lang="en-US" smtClean="0"/>
              <a:pPr eaLnBrk="1" latinLnBrk="0" hangingPunct="1"/>
              <a:t>‹#›</a:t>
            </a:fld>
            <a:endParaRPr kumimoji="0" lang="en-US" dirty="0"/>
          </a:p>
        </p:txBody>
      </p:sp>
      <p:sp>
        <p:nvSpPr>
          <p:cNvPr id="2" name="Titl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3000375" y="609600"/>
            <a:ext cx="5867400" cy="4267200"/>
          </a:xfrm>
        </p:spPr>
        <p:txBody>
          <a:bodyPr/>
          <a:lstStyle>
            <a:lvl1pPr marL="0" indent="0">
              <a:buNone/>
              <a:defRPr sz="3200"/>
            </a:lvl1pPr>
          </a:lstStyle>
          <a:p>
            <a:r>
              <a:rPr kumimoji="0" lang="en-US" smtClean="0"/>
              <a:t>Drag picture to placeholder or click icon to add</a:t>
            </a:r>
            <a:endParaRPr kumimoji="0" lang="en-US" dirty="0"/>
          </a:p>
        </p:txBody>
      </p:sp>
      <p:sp>
        <p:nvSpPr>
          <p:cNvPr id="4" name="Text Placeholder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22" name="Rectangle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a:xfrm>
            <a:off x="5788152" y="6404984"/>
            <a:ext cx="3044952" cy="365760"/>
          </a:xfrm>
        </p:spPr>
        <p:txBody>
          <a:bodyPr/>
          <a:lstStyle/>
          <a:p>
            <a:pPr eaLnBrk="1" latinLnBrk="0" hangingPunct="1"/>
            <a:fld id="{9D21D778-B565-4D7E-94D7-64010A445B68}" type="datetimeFigureOut">
              <a:rPr lang="en-US" smtClean="0"/>
              <a:pPr eaLnBrk="1" latinLnBrk="0" hangingPunct="1"/>
              <a:t>3/15/18</a:t>
            </a:fld>
            <a:endParaRPr lang="en-US" dirty="0"/>
          </a:p>
        </p:txBody>
      </p:sp>
      <p:sp>
        <p:nvSpPr>
          <p:cNvPr id="6" name="Footer Placeholder 5"/>
          <p:cNvSpPr>
            <a:spLocks noGrp="1"/>
          </p:cNvSpPr>
          <p:nvPr>
            <p:ph type="ftr" sz="quarter" idx="11"/>
          </p:nvPr>
        </p:nvSpPr>
        <p:spPr>
          <a:xfrm>
            <a:off x="301752" y="6410848"/>
            <a:ext cx="3584448" cy="365760"/>
          </a:xfrm>
        </p:spPr>
        <p:txBody>
          <a:bodyPr/>
          <a:lstStyle/>
          <a:p>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Date Placeholder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pPr algn="r" eaLnBrk="1" latinLnBrk="0" hangingPunct="1"/>
            <a:fld id="{9D21D778-B565-4D7E-94D7-64010A445B68}" type="datetimeFigureOut">
              <a:rPr lang="en-US" smtClean="0"/>
              <a:pPr algn="r" eaLnBrk="1" latinLnBrk="0" hangingPunct="1"/>
              <a:t>3/15/18</a:t>
            </a:fld>
            <a:endParaRPr lang="en-US" sz="1400" dirty="0">
              <a:solidFill>
                <a:srgbClr val="FFFFFF"/>
              </a:solidFill>
            </a:endParaRPr>
          </a:p>
        </p:txBody>
      </p:sp>
      <p:sp>
        <p:nvSpPr>
          <p:cNvPr id="3" name="Footer Placeholder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pPr algn="l" eaLnBrk="1" latinLnBrk="0" hangingPunct="1"/>
            <a:endParaRPr kumimoji="0" lang="en-US" dirty="0">
              <a:solidFill>
                <a:srgbClr val="FFFFFF"/>
              </a:solidFill>
            </a:endParaRPr>
          </a:p>
        </p:txBody>
      </p:sp>
      <p:sp>
        <p:nvSpPr>
          <p:cNvPr id="8" name="Rectangle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Straight Connector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Oval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pPr algn="ctr" eaLnBrk="1" latinLnBrk="0" hangingPunct="1"/>
            <a:fld id="{2C6B1FF6-39B9-40F5-8B67-33C6354A3D4F}" type="slidenum">
              <a:rPr kumimoji="0" lang="en-US" smtClean="0"/>
              <a:pPr algn="ctr" eaLnBrk="1" latinLnBrk="0" hangingPunct="1"/>
              <a:t>‹#›</a:t>
            </a:fld>
            <a:endParaRPr kumimoji="0" lang="en-US" sz="1600" dirty="0">
              <a:solidFill>
                <a:schemeClr val="accent3">
                  <a:shade val="75000"/>
                </a:schemeClr>
              </a:solidFill>
            </a:endParaRPr>
          </a:p>
        </p:txBody>
      </p:sp>
      <p:sp>
        <p:nvSpPr>
          <p:cNvPr id="22" name="Title Placeholder 21"/>
          <p:cNvSpPr>
            <a:spLocks noGrp="1"/>
          </p:cNvSpPr>
          <p:nvPr>
            <p:ph type="title"/>
          </p:nvPr>
        </p:nvSpPr>
        <p:spPr>
          <a:xfrm>
            <a:off x="301752" y="228600"/>
            <a:ext cx="8534400" cy="758952"/>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6.jp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69333" y="2819399"/>
            <a:ext cx="8839200" cy="3564468"/>
          </a:xfrm>
        </p:spPr>
        <p:txBody>
          <a:bodyPr>
            <a:normAutofit/>
          </a:bodyPr>
          <a:lstStyle/>
          <a:p>
            <a:r>
              <a:rPr lang="en-US" sz="2400" i="1" cap="small" dirty="0" smtClean="0">
                <a:solidFill>
                  <a:schemeClr val="tx2">
                    <a:lumMod val="50000"/>
                  </a:schemeClr>
                </a:solidFill>
                <a:latin typeface="Avenir Medium"/>
                <a:cs typeface="Avenir Medium"/>
              </a:rPr>
              <a:t>Leveraging eelgrass and estuaries to assess </a:t>
            </a:r>
            <a:r>
              <a:rPr lang="en-US" sz="2400" i="1" cap="small" dirty="0" smtClean="0">
                <a:solidFill>
                  <a:schemeClr val="tx2">
                    <a:lumMod val="50000"/>
                  </a:schemeClr>
                </a:solidFill>
                <a:latin typeface="Avenir Medium"/>
                <a:cs typeface="Avenir Medium"/>
              </a:rPr>
              <a:t>how geoduck respond </a:t>
            </a:r>
            <a:r>
              <a:rPr lang="en-US" sz="2400" i="1" cap="small" dirty="0" smtClean="0">
                <a:solidFill>
                  <a:schemeClr val="tx2">
                    <a:lumMod val="50000"/>
                  </a:schemeClr>
                </a:solidFill>
                <a:latin typeface="Avenir Medium"/>
                <a:cs typeface="Avenir Medium"/>
              </a:rPr>
              <a:t>in varying </a:t>
            </a:r>
            <a:r>
              <a:rPr lang="en-US" sz="2400" i="1" cap="small" dirty="0" smtClean="0">
                <a:solidFill>
                  <a:schemeClr val="tx2">
                    <a:lumMod val="50000"/>
                  </a:schemeClr>
                </a:solidFill>
                <a:latin typeface="Avenir Medium"/>
                <a:cs typeface="Avenir Medium"/>
              </a:rPr>
              <a:t>pH conditions </a:t>
            </a:r>
            <a:r>
              <a:rPr lang="en-US" sz="2400" i="1" cap="small" dirty="0" smtClean="0">
                <a:solidFill>
                  <a:schemeClr val="tx2">
                    <a:lumMod val="50000"/>
                  </a:schemeClr>
                </a:solidFill>
                <a:latin typeface="Avenir Medium"/>
                <a:cs typeface="Avenir Medium"/>
              </a:rPr>
              <a:t>with </a:t>
            </a:r>
            <a:r>
              <a:rPr lang="en-US" sz="2400" i="1" cap="small" dirty="0" smtClean="0">
                <a:solidFill>
                  <a:schemeClr val="tx2">
                    <a:lumMod val="50000"/>
                  </a:schemeClr>
                </a:solidFill>
                <a:latin typeface="Avenir Medium"/>
                <a:cs typeface="Avenir Medium"/>
              </a:rPr>
              <a:t>environmental heterogeneity</a:t>
            </a:r>
          </a:p>
          <a:p>
            <a:endParaRPr lang="en-US" dirty="0" smtClean="0">
              <a:solidFill>
                <a:schemeClr val="tx2">
                  <a:lumMod val="50000"/>
                </a:schemeClr>
              </a:solidFill>
              <a:latin typeface="Avenir Medium"/>
              <a:cs typeface="Avenir Medium"/>
            </a:endParaRPr>
          </a:p>
          <a:p>
            <a:endParaRPr lang="en-US" dirty="0" smtClean="0">
              <a:solidFill>
                <a:schemeClr val="tx2">
                  <a:lumMod val="50000"/>
                </a:schemeClr>
              </a:solidFill>
              <a:latin typeface="Avenir Medium"/>
              <a:cs typeface="Avenir Medium"/>
            </a:endParaRPr>
          </a:p>
          <a:p>
            <a:endParaRPr lang="en-US" dirty="0" smtClean="0">
              <a:solidFill>
                <a:schemeClr val="tx2">
                  <a:lumMod val="50000"/>
                </a:schemeClr>
              </a:solidFill>
              <a:latin typeface="Avenir Medium"/>
              <a:cs typeface="Avenir Medium"/>
            </a:endParaRPr>
          </a:p>
          <a:p>
            <a:r>
              <a:rPr lang="en-US" cap="none" dirty="0" smtClean="0">
                <a:solidFill>
                  <a:schemeClr val="tx2">
                    <a:lumMod val="50000"/>
                  </a:schemeClr>
                </a:solidFill>
                <a:latin typeface="Avenir Medium"/>
                <a:cs typeface="Avenir Medium"/>
              </a:rPr>
              <a:t>Laura H Spencer, UW SAFS</a:t>
            </a:r>
          </a:p>
          <a:p>
            <a:r>
              <a:rPr lang="en-US" cap="none" dirty="0" smtClean="0">
                <a:solidFill>
                  <a:schemeClr val="tx2">
                    <a:lumMod val="50000"/>
                  </a:schemeClr>
                </a:solidFill>
                <a:latin typeface="Avenir Medium"/>
                <a:cs typeface="Avenir Medium"/>
              </a:rPr>
              <a:t>Micah </a:t>
            </a:r>
            <a:r>
              <a:rPr lang="en-US" cap="none" dirty="0" err="1" smtClean="0">
                <a:solidFill>
                  <a:schemeClr val="tx2">
                    <a:lumMod val="50000"/>
                  </a:schemeClr>
                </a:solidFill>
                <a:latin typeface="Avenir Medium"/>
                <a:cs typeface="Avenir Medium"/>
              </a:rPr>
              <a:t>Horwith</a:t>
            </a:r>
            <a:r>
              <a:rPr lang="en-US" cap="none" dirty="0" smtClean="0">
                <a:solidFill>
                  <a:schemeClr val="tx2">
                    <a:lumMod val="50000"/>
                  </a:schemeClr>
                </a:solidFill>
                <a:latin typeface="Avenir Medium"/>
                <a:cs typeface="Avenir Medium"/>
              </a:rPr>
              <a:t>, WA DNR</a:t>
            </a:r>
          </a:p>
          <a:p>
            <a:r>
              <a:rPr lang="en-US" cap="none" dirty="0" smtClean="0">
                <a:solidFill>
                  <a:schemeClr val="tx2">
                    <a:lumMod val="50000"/>
                  </a:schemeClr>
                </a:solidFill>
                <a:latin typeface="Avenir Medium"/>
                <a:cs typeface="Avenir Medium"/>
              </a:rPr>
              <a:t>Alex Lowe, UW Biology</a:t>
            </a:r>
          </a:p>
          <a:p>
            <a:r>
              <a:rPr lang="en-US" cap="none" dirty="0" smtClean="0">
                <a:solidFill>
                  <a:schemeClr val="tx2">
                    <a:lumMod val="50000"/>
                  </a:schemeClr>
                </a:solidFill>
                <a:latin typeface="Avenir Medium"/>
                <a:cs typeface="Avenir Medium"/>
              </a:rPr>
              <a:t>Emma Timmins-</a:t>
            </a:r>
            <a:r>
              <a:rPr lang="en-US" cap="none" dirty="0" err="1" smtClean="0">
                <a:solidFill>
                  <a:schemeClr val="tx2">
                    <a:lumMod val="50000"/>
                  </a:schemeClr>
                </a:solidFill>
                <a:latin typeface="Avenir Medium"/>
                <a:cs typeface="Avenir Medium"/>
              </a:rPr>
              <a:t>Schiffman</a:t>
            </a:r>
            <a:r>
              <a:rPr lang="en-US" cap="none" dirty="0" smtClean="0">
                <a:solidFill>
                  <a:schemeClr val="tx2">
                    <a:lumMod val="50000"/>
                  </a:schemeClr>
                </a:solidFill>
                <a:latin typeface="Avenir Medium"/>
                <a:cs typeface="Avenir Medium"/>
              </a:rPr>
              <a:t> &amp; Brook L Nunn, UW Genome Sciences</a:t>
            </a:r>
          </a:p>
          <a:p>
            <a:r>
              <a:rPr lang="en-US" cap="none" dirty="0" smtClean="0">
                <a:solidFill>
                  <a:schemeClr val="tx2">
                    <a:lumMod val="50000"/>
                  </a:schemeClr>
                </a:solidFill>
                <a:latin typeface="Avenir Medium"/>
                <a:cs typeface="Avenir Medium"/>
              </a:rPr>
              <a:t>Sean </a:t>
            </a:r>
            <a:r>
              <a:rPr lang="en-US" cap="none" dirty="0" err="1" smtClean="0">
                <a:solidFill>
                  <a:schemeClr val="tx2">
                    <a:lumMod val="50000"/>
                  </a:schemeClr>
                </a:solidFill>
                <a:latin typeface="Avenir Medium"/>
                <a:cs typeface="Avenir Medium"/>
              </a:rPr>
              <a:t>Bennet</a:t>
            </a:r>
            <a:r>
              <a:rPr lang="en-US" cap="none" dirty="0" smtClean="0">
                <a:solidFill>
                  <a:schemeClr val="tx2">
                    <a:lumMod val="50000"/>
                  </a:schemeClr>
                </a:solidFill>
                <a:latin typeface="Avenir Medium"/>
                <a:cs typeface="Avenir Medium"/>
              </a:rPr>
              <a:t> &amp; Steven Roberts, UW SAFS</a:t>
            </a:r>
          </a:p>
          <a:p>
            <a:endParaRPr lang="en-US" dirty="0" smtClean="0">
              <a:solidFill>
                <a:schemeClr val="tx2">
                  <a:lumMod val="50000"/>
                </a:schemeClr>
              </a:solidFill>
            </a:endParaRPr>
          </a:p>
        </p:txBody>
      </p:sp>
      <p:sp>
        <p:nvSpPr>
          <p:cNvPr id="3" name="Title 2"/>
          <p:cNvSpPr>
            <a:spLocks noGrp="1"/>
          </p:cNvSpPr>
          <p:nvPr>
            <p:ph type="ctrTitle"/>
          </p:nvPr>
        </p:nvSpPr>
        <p:spPr>
          <a:xfrm>
            <a:off x="1247047" y="899699"/>
            <a:ext cx="6726116" cy="697639"/>
          </a:xfrm>
        </p:spPr>
        <p:txBody>
          <a:bodyPr>
            <a:normAutofit fontScale="90000"/>
          </a:bodyPr>
          <a:lstStyle/>
          <a:p>
            <a:r>
              <a:rPr lang="en-US" sz="3200" dirty="0" smtClean="0"/>
              <a:t>Impact of ocean acidification on geoduck in a natural setting </a:t>
            </a:r>
            <a:endParaRPr lang="en-US" sz="3200" dirty="0"/>
          </a:p>
        </p:txBody>
      </p:sp>
      <p:pic>
        <p:nvPicPr>
          <p:cNvPr id="5" name="Picture 4" descr="Roberts-lab-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9284" y="4109540"/>
            <a:ext cx="764570" cy="671551"/>
          </a:xfrm>
          <a:prstGeom prst="rect">
            <a:avLst/>
          </a:prstGeom>
        </p:spPr>
      </p:pic>
    </p:spTree>
    <p:extLst>
      <p:ext uri="{BB962C8B-B14F-4D97-AF65-F5344CB8AC3E}">
        <p14:creationId xmlns:p14="http://schemas.microsoft.com/office/powerpoint/2010/main" val="411384123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752" y="405010"/>
            <a:ext cx="8534400" cy="758952"/>
          </a:xfrm>
        </p:spPr>
        <p:txBody>
          <a:bodyPr>
            <a:normAutofit fontScale="90000"/>
          </a:bodyPr>
          <a:lstStyle/>
          <a:p>
            <a:r>
              <a:rPr lang="en-US" dirty="0" smtClean="0"/>
              <a:t>Physiology assessed via proteomics: </a:t>
            </a:r>
            <a:br>
              <a:rPr lang="en-US" dirty="0" smtClean="0"/>
            </a:br>
            <a:r>
              <a:rPr lang="en-US" dirty="0" smtClean="0"/>
              <a:t>targeted proteins that respond to environment</a:t>
            </a:r>
            <a:endParaRPr lang="en-US" dirty="0"/>
          </a:p>
        </p:txBody>
      </p:sp>
      <p:sp>
        <p:nvSpPr>
          <p:cNvPr id="3" name="Content Placeholder 2"/>
          <p:cNvSpPr>
            <a:spLocks noGrp="1"/>
          </p:cNvSpPr>
          <p:nvPr>
            <p:ph sz="quarter" idx="1"/>
          </p:nvPr>
        </p:nvSpPr>
        <p:spPr/>
        <p:txBody>
          <a:bodyPr>
            <a:normAutofit/>
          </a:bodyPr>
          <a:lstStyle/>
          <a:p>
            <a:pPr marL="342900" indent="-342900">
              <a:buFont typeface="+mj-lt"/>
              <a:buAutoNum type="arabicPeriod"/>
            </a:pPr>
            <a:endParaRPr lang="en-US" sz="1400" dirty="0" smtClean="0"/>
          </a:p>
          <a:p>
            <a:endParaRPr lang="en-US" sz="1400" dirty="0"/>
          </a:p>
        </p:txBody>
      </p:sp>
      <p:graphicFrame>
        <p:nvGraphicFramePr>
          <p:cNvPr id="4" name="Table 3"/>
          <p:cNvGraphicFramePr>
            <a:graphicFrameLocks noGrp="1"/>
          </p:cNvGraphicFramePr>
          <p:nvPr>
            <p:extLst>
              <p:ext uri="{D42A27DB-BD31-4B8C-83A1-F6EECF244321}">
                <p14:modId xmlns:p14="http://schemas.microsoft.com/office/powerpoint/2010/main" val="1743525142"/>
              </p:ext>
            </p:extLst>
          </p:nvPr>
        </p:nvGraphicFramePr>
        <p:xfrm>
          <a:off x="318685" y="1599711"/>
          <a:ext cx="8503920" cy="4724400"/>
        </p:xfrm>
        <a:graphic>
          <a:graphicData uri="http://schemas.openxmlformats.org/drawingml/2006/table">
            <a:tbl>
              <a:tblPr firstRow="1" bandRow="1">
                <a:tableStyleId>{21E4AEA4-8DFA-4A89-87EB-49C32662AFE0}</a:tableStyleId>
              </a:tblPr>
              <a:tblGrid>
                <a:gridCol w="5861982"/>
                <a:gridCol w="2641938"/>
              </a:tblGrid>
              <a:tr h="325666">
                <a:tc>
                  <a:txBody>
                    <a:bodyPr/>
                    <a:lstStyle/>
                    <a:p>
                      <a:r>
                        <a:rPr lang="en-US" sz="1800" b="0" dirty="0" smtClean="0">
                          <a:solidFill>
                            <a:schemeClr val="bg1"/>
                          </a:solidFill>
                          <a:latin typeface="Avenir Medium"/>
                          <a:cs typeface="Avenir Medium"/>
                        </a:rPr>
                        <a:t>PROTEIN</a:t>
                      </a:r>
                      <a:endParaRPr lang="en-US" sz="1800" b="0" dirty="0">
                        <a:solidFill>
                          <a:schemeClr val="bg1"/>
                        </a:solidFill>
                        <a:latin typeface="Avenir Medium"/>
                        <a:cs typeface="Avenir Medium"/>
                      </a:endParaRPr>
                    </a:p>
                  </a:txBody>
                  <a:tcPr>
                    <a:solidFill>
                      <a:schemeClr val="tx1">
                        <a:lumMod val="75000"/>
                        <a:lumOff val="25000"/>
                      </a:schemeClr>
                    </a:solidFill>
                  </a:tcPr>
                </a:tc>
                <a:tc>
                  <a:txBody>
                    <a:bodyPr/>
                    <a:lstStyle/>
                    <a:p>
                      <a:r>
                        <a:rPr lang="en-US" sz="1800" b="0" dirty="0" smtClean="0">
                          <a:solidFill>
                            <a:schemeClr val="bg1"/>
                          </a:solidFill>
                          <a:latin typeface="Avenir Medium"/>
                          <a:cs typeface="Avenir Medium"/>
                        </a:rPr>
                        <a:t>Response to</a:t>
                      </a:r>
                      <a:r>
                        <a:rPr lang="is-IS" sz="1800" b="0" dirty="0" smtClean="0">
                          <a:solidFill>
                            <a:schemeClr val="bg1"/>
                          </a:solidFill>
                          <a:latin typeface="Avenir Medium"/>
                          <a:cs typeface="Avenir Medium"/>
                        </a:rPr>
                        <a:t>…</a:t>
                      </a:r>
                      <a:endParaRPr lang="en-US" sz="1800" b="0" dirty="0">
                        <a:solidFill>
                          <a:schemeClr val="bg1"/>
                        </a:solidFill>
                        <a:latin typeface="Avenir Medium"/>
                        <a:cs typeface="Avenir Medium"/>
                      </a:endParaRPr>
                    </a:p>
                  </a:txBody>
                  <a:tcPr>
                    <a:solidFill>
                      <a:schemeClr val="tx1">
                        <a:lumMod val="75000"/>
                        <a:lumOff val="25000"/>
                      </a:schemeClr>
                    </a:solidFill>
                  </a:tcPr>
                </a:tc>
              </a:tr>
              <a:tr h="32566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Avenir Medium"/>
                          <a:cs typeface="Avenir Medium"/>
                        </a:rPr>
                        <a:t>Heat Shock Protein 90-alpha </a:t>
                      </a:r>
                    </a:p>
                  </a:txBody>
                  <a:tcPr>
                    <a:solidFill>
                      <a:schemeClr val="accent5">
                        <a:lumMod val="60000"/>
                        <a:lumOff val="40000"/>
                      </a:schemeClr>
                    </a:solidFill>
                  </a:tcPr>
                </a:tc>
                <a:tc>
                  <a:txBody>
                    <a:bodyPr/>
                    <a:lstStyle/>
                    <a:p>
                      <a:r>
                        <a:rPr lang="en-US" sz="1600" dirty="0" smtClean="0">
                          <a:latin typeface="Avenir Medium"/>
                          <a:cs typeface="Avenir Medium"/>
                        </a:rPr>
                        <a:t>General</a:t>
                      </a:r>
                      <a:r>
                        <a:rPr lang="en-US" sz="1600" baseline="0" dirty="0" smtClean="0">
                          <a:latin typeface="Avenir Medium"/>
                          <a:cs typeface="Avenir Medium"/>
                        </a:rPr>
                        <a:t> </a:t>
                      </a:r>
                      <a:r>
                        <a:rPr lang="en-US" sz="1600" dirty="0" smtClean="0">
                          <a:latin typeface="Avenir Medium"/>
                          <a:cs typeface="Avenir Medium"/>
                        </a:rPr>
                        <a:t>Stress,</a:t>
                      </a:r>
                      <a:r>
                        <a:rPr lang="en-US" sz="1600" baseline="0" dirty="0" smtClean="0">
                          <a:latin typeface="Avenir Medium"/>
                          <a:cs typeface="Avenir Medium"/>
                        </a:rPr>
                        <a:t> repair</a:t>
                      </a:r>
                      <a:endParaRPr lang="en-US" sz="1600" dirty="0">
                        <a:latin typeface="Avenir Medium"/>
                        <a:cs typeface="Avenir Medium"/>
                      </a:endParaRPr>
                    </a:p>
                  </a:txBody>
                  <a:tcPr>
                    <a:solidFill>
                      <a:schemeClr val="accent5">
                        <a:lumMod val="60000"/>
                        <a:lumOff val="40000"/>
                      </a:schemeClr>
                    </a:solidFill>
                  </a:tcPr>
                </a:tc>
              </a:tr>
              <a:tr h="32566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Avenir Medium"/>
                          <a:cs typeface="Avenir Medium"/>
                        </a:rPr>
                        <a:t>Heat Shock Protein 70 </a:t>
                      </a:r>
                    </a:p>
                  </a:txBody>
                  <a:tcPr>
                    <a:solidFill>
                      <a:schemeClr val="accent5">
                        <a:lumMod val="60000"/>
                        <a:lumOff val="40000"/>
                      </a:schemeClr>
                    </a:solidFill>
                  </a:tcPr>
                </a:tc>
                <a:tc>
                  <a:txBody>
                    <a:bodyPr/>
                    <a:lstStyle/>
                    <a:p>
                      <a:r>
                        <a:rPr lang="en-US" sz="1600" dirty="0" smtClean="0">
                          <a:latin typeface="Avenir Medium"/>
                          <a:cs typeface="Avenir Medium"/>
                        </a:rPr>
                        <a:t>General </a:t>
                      </a:r>
                      <a:r>
                        <a:rPr lang="en-US" sz="1600" dirty="0" smtClean="0">
                          <a:latin typeface="Avenir Medium"/>
                          <a:cs typeface="Avenir Medium"/>
                        </a:rPr>
                        <a:t>Stress, repair</a:t>
                      </a:r>
                      <a:endParaRPr lang="en-US" sz="1600" dirty="0">
                        <a:latin typeface="Avenir Medium"/>
                        <a:cs typeface="Avenir Medium"/>
                      </a:endParaRPr>
                    </a:p>
                  </a:txBody>
                  <a:tcPr>
                    <a:solidFill>
                      <a:schemeClr val="accent5">
                        <a:lumMod val="60000"/>
                        <a:lumOff val="40000"/>
                      </a:schemeClr>
                    </a:solidFill>
                  </a:tcPr>
                </a:tc>
              </a:tr>
              <a:tr h="32566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Avenir Medium"/>
                          <a:cs typeface="Avenir Medium"/>
                        </a:rPr>
                        <a:t>Superoxide Dismutase</a:t>
                      </a:r>
                    </a:p>
                  </a:txBody>
                  <a:tcPr>
                    <a:solidFill>
                      <a:schemeClr val="accent1">
                        <a:lumMod val="60000"/>
                        <a:lumOff val="40000"/>
                      </a:schemeClr>
                    </a:solidFill>
                  </a:tcPr>
                </a:tc>
                <a:tc>
                  <a:txBody>
                    <a:bodyPr/>
                    <a:lstStyle/>
                    <a:p>
                      <a:r>
                        <a:rPr lang="en-US" sz="1600" dirty="0" smtClean="0">
                          <a:latin typeface="Avenir Medium"/>
                          <a:cs typeface="Avenir Medium"/>
                        </a:rPr>
                        <a:t>Oxidative stress</a:t>
                      </a:r>
                      <a:endParaRPr lang="en-US" sz="1600" dirty="0">
                        <a:latin typeface="Avenir Medium"/>
                        <a:cs typeface="Avenir Medium"/>
                      </a:endParaRPr>
                    </a:p>
                  </a:txBody>
                  <a:tcPr>
                    <a:solidFill>
                      <a:schemeClr val="accent1">
                        <a:lumMod val="60000"/>
                        <a:lumOff val="40000"/>
                      </a:schemeClr>
                    </a:solidFill>
                  </a:tcPr>
                </a:tc>
              </a:tr>
              <a:tr h="325666">
                <a:tc>
                  <a:txBody>
                    <a:bodyPr/>
                    <a:lstStyle/>
                    <a:p>
                      <a:r>
                        <a:rPr lang="en-US" sz="1600" dirty="0" smtClean="0">
                          <a:latin typeface="Avenir Medium"/>
                          <a:cs typeface="Avenir Medium"/>
                        </a:rPr>
                        <a:t>Catalase</a:t>
                      </a:r>
                      <a:endParaRPr lang="en-US" sz="1600" dirty="0">
                        <a:latin typeface="Avenir Medium"/>
                        <a:cs typeface="Avenir Medium"/>
                      </a:endParaRPr>
                    </a:p>
                  </a:txBody>
                  <a:tcPr>
                    <a:solidFill>
                      <a:schemeClr val="accent1">
                        <a:lumMod val="60000"/>
                        <a:lumOff val="40000"/>
                      </a:schemeClr>
                    </a:solidFill>
                  </a:tcPr>
                </a:tc>
                <a:tc>
                  <a:txBody>
                    <a:bodyPr/>
                    <a:lstStyle/>
                    <a:p>
                      <a:r>
                        <a:rPr lang="en-US" sz="1600" dirty="0" smtClean="0">
                          <a:latin typeface="Avenir Medium"/>
                          <a:cs typeface="Avenir Medium"/>
                        </a:rPr>
                        <a:t>Oxidative stress</a:t>
                      </a:r>
                      <a:endParaRPr lang="en-US" sz="1600" dirty="0">
                        <a:latin typeface="Avenir Medium"/>
                        <a:cs typeface="Avenir Medium"/>
                      </a:endParaRPr>
                    </a:p>
                  </a:txBody>
                  <a:tcPr>
                    <a:solidFill>
                      <a:schemeClr val="accent1">
                        <a:lumMod val="60000"/>
                        <a:lumOff val="40000"/>
                      </a:schemeClr>
                    </a:solidFill>
                  </a:tcPr>
                </a:tc>
              </a:tr>
              <a:tr h="32566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Avenir Medium"/>
                          <a:cs typeface="Avenir Medium"/>
                        </a:rPr>
                        <a:t>Peroxiredoxin-1</a:t>
                      </a:r>
                    </a:p>
                  </a:txBody>
                  <a:tcPr>
                    <a:solidFill>
                      <a:schemeClr val="accent1">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Avenir Medium"/>
                          <a:cs typeface="Avenir Medium"/>
                        </a:rPr>
                        <a:t>Oxidative stress</a:t>
                      </a:r>
                    </a:p>
                  </a:txBody>
                  <a:tcPr>
                    <a:solidFill>
                      <a:schemeClr val="accent1">
                        <a:lumMod val="60000"/>
                        <a:lumOff val="40000"/>
                      </a:schemeClr>
                    </a:solidFill>
                  </a:tcPr>
                </a:tc>
              </a:tr>
              <a:tr h="32566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Avenir Medium"/>
                          <a:cs typeface="Avenir Medium"/>
                        </a:rPr>
                        <a:t>Puromycin</a:t>
                      </a:r>
                      <a:r>
                        <a:rPr lang="en-US" sz="1600" dirty="0" smtClean="0">
                          <a:latin typeface="Avenir Medium"/>
                          <a:cs typeface="Avenir Medium"/>
                        </a:rPr>
                        <a:t>-sensitive </a:t>
                      </a:r>
                      <a:r>
                        <a:rPr lang="en-US" sz="1600" dirty="0" err="1" smtClean="0">
                          <a:latin typeface="Avenir Medium"/>
                          <a:cs typeface="Avenir Medium"/>
                        </a:rPr>
                        <a:t>aminopeptidase</a:t>
                      </a:r>
                      <a:endParaRPr lang="en-US" sz="1600" dirty="0" smtClean="0">
                        <a:latin typeface="Avenir Medium"/>
                        <a:cs typeface="Avenir Medium"/>
                      </a:endParaRPr>
                    </a:p>
                  </a:txBody>
                  <a:tcPr>
                    <a:solidFill>
                      <a:schemeClr val="accent1">
                        <a:lumMod val="60000"/>
                        <a:lumOff val="40000"/>
                      </a:schemeClr>
                    </a:solidFill>
                  </a:tcPr>
                </a:tc>
                <a:tc>
                  <a:txBody>
                    <a:bodyPr/>
                    <a:lstStyle/>
                    <a:p>
                      <a:r>
                        <a:rPr lang="en-US" sz="1600" dirty="0" smtClean="0">
                          <a:latin typeface="Avenir Medium"/>
                          <a:cs typeface="Avenir Medium"/>
                        </a:rPr>
                        <a:t>Oxidative </a:t>
                      </a:r>
                      <a:r>
                        <a:rPr lang="en-US" sz="1600" dirty="0" smtClean="0">
                          <a:latin typeface="Avenir Medium"/>
                          <a:cs typeface="Avenir Medium"/>
                        </a:rPr>
                        <a:t>stress, growth</a:t>
                      </a:r>
                      <a:endParaRPr lang="en-US" sz="1600" dirty="0">
                        <a:latin typeface="Avenir Medium"/>
                        <a:cs typeface="Avenir Medium"/>
                      </a:endParaRPr>
                    </a:p>
                  </a:txBody>
                  <a:tcPr>
                    <a:solidFill>
                      <a:schemeClr val="accent1">
                        <a:lumMod val="60000"/>
                        <a:lumOff val="40000"/>
                      </a:schemeClr>
                    </a:solidFill>
                  </a:tcPr>
                </a:tc>
              </a:tr>
              <a:tr h="32566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Avenir Medium"/>
                          <a:cs typeface="Avenir Medium"/>
                        </a:rPr>
                        <a:t>Protein disulfide-</a:t>
                      </a:r>
                      <a:r>
                        <a:rPr lang="en-US" sz="1600" dirty="0" err="1" smtClean="0">
                          <a:latin typeface="Avenir Medium"/>
                          <a:cs typeface="Avenir Medium"/>
                        </a:rPr>
                        <a:t>isomerase</a:t>
                      </a:r>
                      <a:endParaRPr lang="en-US" sz="1600" dirty="0" smtClean="0">
                        <a:latin typeface="Avenir Medium"/>
                        <a:cs typeface="Avenir Medium"/>
                      </a:endParaRPr>
                    </a:p>
                  </a:txBody>
                  <a:tcPr>
                    <a:solidFill>
                      <a:schemeClr val="accent1">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Avenir Medium"/>
                          <a:cs typeface="Avenir Medium"/>
                        </a:rPr>
                        <a:t>Oxidative stress</a:t>
                      </a:r>
                    </a:p>
                  </a:txBody>
                  <a:tcPr>
                    <a:solidFill>
                      <a:schemeClr val="accent1">
                        <a:lumMod val="60000"/>
                        <a:lumOff val="40000"/>
                      </a:schemeClr>
                    </a:solidFill>
                  </a:tcPr>
                </a:tc>
              </a:tr>
              <a:tr h="32566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Avenir Medium"/>
                          <a:cs typeface="Avenir Medium"/>
                        </a:rPr>
                        <a:t>Ras</a:t>
                      </a:r>
                      <a:r>
                        <a:rPr lang="en-US" sz="1600" dirty="0" smtClean="0">
                          <a:latin typeface="Avenir Medium"/>
                          <a:cs typeface="Avenir Medium"/>
                        </a:rPr>
                        <a:t>-related protein Rab-11B</a:t>
                      </a:r>
                    </a:p>
                  </a:txBody>
                  <a:tcPr>
                    <a:solidFill>
                      <a:schemeClr val="accent2">
                        <a:lumMod val="60000"/>
                        <a:lumOff val="40000"/>
                      </a:schemeClr>
                    </a:solidFill>
                  </a:tcPr>
                </a:tc>
                <a:tc>
                  <a:txBody>
                    <a:bodyPr/>
                    <a:lstStyle/>
                    <a:p>
                      <a:r>
                        <a:rPr lang="en-US" sz="1600" dirty="0" smtClean="0">
                          <a:latin typeface="Avenir Medium"/>
                          <a:cs typeface="Avenir Medium"/>
                        </a:rPr>
                        <a:t>Acidic pH</a:t>
                      </a:r>
                      <a:endParaRPr lang="en-US" sz="1600" dirty="0">
                        <a:latin typeface="Avenir Medium"/>
                        <a:cs typeface="Avenir Medium"/>
                      </a:endParaRPr>
                    </a:p>
                  </a:txBody>
                  <a:tcPr>
                    <a:solidFill>
                      <a:schemeClr val="accent2">
                        <a:lumMod val="60000"/>
                        <a:lumOff val="40000"/>
                      </a:schemeClr>
                    </a:solidFill>
                  </a:tcPr>
                </a:tc>
              </a:tr>
              <a:tr h="32566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Avenir Medium"/>
                          <a:cs typeface="Avenir Medium"/>
                        </a:rPr>
                        <a:t>Sodium/Potassium-transporting ATPase subunit alpha</a:t>
                      </a:r>
                    </a:p>
                  </a:txBody>
                  <a:tcPr>
                    <a:solidFill>
                      <a:schemeClr val="accent2">
                        <a:lumMod val="60000"/>
                        <a:lumOff val="40000"/>
                      </a:schemeClr>
                    </a:solidFill>
                  </a:tcPr>
                </a:tc>
                <a:tc>
                  <a:txBody>
                    <a:bodyPr/>
                    <a:lstStyle/>
                    <a:p>
                      <a:r>
                        <a:rPr lang="en-US" sz="1600" dirty="0" smtClean="0">
                          <a:latin typeface="Avenir Medium"/>
                          <a:cs typeface="Avenir Medium"/>
                        </a:rPr>
                        <a:t>pH changes</a:t>
                      </a:r>
                      <a:endParaRPr lang="en-US" sz="1600" dirty="0">
                        <a:latin typeface="Avenir Medium"/>
                        <a:cs typeface="Avenir Medium"/>
                      </a:endParaRPr>
                    </a:p>
                  </a:txBody>
                  <a:tcPr>
                    <a:solidFill>
                      <a:schemeClr val="accent2">
                        <a:lumMod val="60000"/>
                        <a:lumOff val="40000"/>
                      </a:schemeClr>
                    </a:solidFill>
                  </a:tcPr>
                </a:tc>
              </a:tr>
              <a:tr h="32566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Avenir Medium"/>
                          <a:cs typeface="Avenir Medium"/>
                        </a:rPr>
                        <a:t>Glycogen </a:t>
                      </a:r>
                      <a:r>
                        <a:rPr lang="en-US" sz="1600" dirty="0" err="1" smtClean="0">
                          <a:latin typeface="Avenir Medium"/>
                          <a:cs typeface="Avenir Medium"/>
                        </a:rPr>
                        <a:t>Phosphorylase</a:t>
                      </a:r>
                      <a:r>
                        <a:rPr lang="en-US" sz="1600" dirty="0" smtClean="0">
                          <a:latin typeface="Avenir Medium"/>
                          <a:cs typeface="Avenir Medium"/>
                        </a:rPr>
                        <a:t> (muscle form)</a:t>
                      </a:r>
                    </a:p>
                  </a:txBody>
                  <a:tcPr>
                    <a:solidFill>
                      <a:schemeClr val="accent3">
                        <a:lumMod val="60000"/>
                        <a:lumOff val="40000"/>
                      </a:schemeClr>
                    </a:solidFill>
                  </a:tcPr>
                </a:tc>
                <a:tc>
                  <a:txBody>
                    <a:bodyPr/>
                    <a:lstStyle/>
                    <a:p>
                      <a:r>
                        <a:rPr lang="en-US" sz="1600" dirty="0" smtClean="0">
                          <a:latin typeface="Avenir Medium"/>
                          <a:cs typeface="Avenir Medium"/>
                        </a:rPr>
                        <a:t>Carbohydrate metabolism</a:t>
                      </a:r>
                      <a:endParaRPr lang="en-US" sz="1600" dirty="0">
                        <a:latin typeface="Avenir Medium"/>
                        <a:cs typeface="Avenir Medium"/>
                      </a:endParaRPr>
                    </a:p>
                  </a:txBody>
                  <a:tcPr>
                    <a:solidFill>
                      <a:schemeClr val="accent3">
                        <a:lumMod val="60000"/>
                        <a:lumOff val="40000"/>
                      </a:schemeClr>
                    </a:solidFill>
                  </a:tcPr>
                </a:tc>
              </a:tr>
              <a:tr h="32566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Avenir Medium"/>
                          <a:cs typeface="Avenir Medium"/>
                        </a:rPr>
                        <a:t>Trifunctional enzyme subunit beta (mitochondrial)</a:t>
                      </a:r>
                    </a:p>
                  </a:txBody>
                  <a:tcPr>
                    <a:solidFill>
                      <a:schemeClr val="accent3">
                        <a:lumMod val="60000"/>
                        <a:lumOff val="40000"/>
                      </a:schemeClr>
                    </a:solidFill>
                  </a:tcPr>
                </a:tc>
                <a:tc>
                  <a:txBody>
                    <a:bodyPr/>
                    <a:lstStyle/>
                    <a:p>
                      <a:r>
                        <a:rPr lang="en-US" sz="1600" dirty="0" smtClean="0">
                          <a:latin typeface="Avenir Medium"/>
                          <a:cs typeface="Avenir Medium"/>
                        </a:rPr>
                        <a:t>Lipid metabolism</a:t>
                      </a:r>
                      <a:endParaRPr lang="en-US" sz="1600" dirty="0">
                        <a:latin typeface="Avenir Medium"/>
                        <a:cs typeface="Avenir Medium"/>
                      </a:endParaRPr>
                    </a:p>
                  </a:txBody>
                  <a:tcPr>
                    <a:solidFill>
                      <a:schemeClr val="accent3">
                        <a:lumMod val="60000"/>
                        <a:lumOff val="40000"/>
                      </a:schemeClr>
                    </a:solidFill>
                  </a:tcPr>
                </a:tc>
              </a:tr>
              <a:tr h="32566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Avenir Medium"/>
                          <a:cs typeface="Avenir Medium"/>
                        </a:rPr>
                        <a:t>Cytochrome P450</a:t>
                      </a:r>
                    </a:p>
                  </a:txBody>
                  <a:tcPr>
                    <a:solidFill>
                      <a:schemeClr val="bg1">
                        <a:lumMod val="65000"/>
                      </a:schemeClr>
                    </a:solidFill>
                  </a:tcPr>
                </a:tc>
                <a:tc>
                  <a:txBody>
                    <a:bodyPr/>
                    <a:lstStyle/>
                    <a:p>
                      <a:r>
                        <a:rPr lang="en-US" sz="1600" dirty="0" smtClean="0">
                          <a:latin typeface="Avenir Medium"/>
                          <a:cs typeface="Avenir Medium"/>
                        </a:rPr>
                        <a:t>Toxins</a:t>
                      </a:r>
                      <a:endParaRPr lang="en-US" sz="1600" dirty="0">
                        <a:latin typeface="Avenir Medium"/>
                        <a:cs typeface="Avenir Medium"/>
                      </a:endParaRPr>
                    </a:p>
                  </a:txBody>
                  <a:tcPr>
                    <a:solidFill>
                      <a:schemeClr val="bg1">
                        <a:lumMod val="65000"/>
                      </a:schemeClr>
                    </a:solidFill>
                  </a:tcPr>
                </a:tc>
              </a:tr>
              <a:tr h="32566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Avenir Medium"/>
                          <a:cs typeface="Avenir Medium"/>
                        </a:rPr>
                        <a:t>Arachidonate</a:t>
                      </a:r>
                      <a:r>
                        <a:rPr lang="en-US" sz="1600" dirty="0" smtClean="0">
                          <a:latin typeface="Avenir Medium"/>
                          <a:cs typeface="Avenir Medium"/>
                        </a:rPr>
                        <a:t> 5-lipoxygenase</a:t>
                      </a:r>
                    </a:p>
                  </a:txBody>
                  <a:tcPr>
                    <a:solidFill>
                      <a:schemeClr val="bg1">
                        <a:lumMod val="75000"/>
                      </a:schemeClr>
                    </a:solidFill>
                  </a:tcPr>
                </a:tc>
                <a:tc>
                  <a:txBody>
                    <a:bodyPr/>
                    <a:lstStyle/>
                    <a:p>
                      <a:r>
                        <a:rPr lang="en-US" sz="1600" dirty="0" smtClean="0">
                          <a:latin typeface="Avenir Medium"/>
                          <a:cs typeface="Avenir Medium"/>
                        </a:rPr>
                        <a:t>Inflammation</a:t>
                      </a:r>
                      <a:endParaRPr lang="en-US" sz="1600" dirty="0">
                        <a:latin typeface="Avenir Medium"/>
                        <a:cs typeface="Avenir Medium"/>
                      </a:endParaRPr>
                    </a:p>
                  </a:txBody>
                  <a:tcPr>
                    <a:solidFill>
                      <a:schemeClr val="bg1">
                        <a:lumMod val="75000"/>
                      </a:schemeClr>
                    </a:solidFill>
                  </a:tcPr>
                </a:tc>
              </a:tr>
            </a:tbl>
          </a:graphicData>
        </a:graphic>
      </p:graphicFrame>
    </p:spTree>
    <p:extLst>
      <p:ext uri="{BB962C8B-B14F-4D97-AF65-F5344CB8AC3E}">
        <p14:creationId xmlns:p14="http://schemas.microsoft.com/office/powerpoint/2010/main" val="211444646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67" y="88206"/>
            <a:ext cx="8791773" cy="1058468"/>
          </a:xfrm>
        </p:spPr>
        <p:txBody>
          <a:bodyPr>
            <a:noAutofit/>
          </a:bodyPr>
          <a:lstStyle/>
          <a:p>
            <a:pPr>
              <a:lnSpc>
                <a:spcPct val="130000"/>
              </a:lnSpc>
              <a:tabLst>
                <a:tab pos="6967538" algn="l"/>
              </a:tabLst>
            </a:pPr>
            <a:r>
              <a:rPr lang="en-US" sz="2800" dirty="0" smtClean="0"/>
              <a:t>No protein differences by pH </a:t>
            </a:r>
            <a:br>
              <a:rPr lang="en-US" sz="2800" dirty="0" smtClean="0"/>
            </a:br>
            <a:r>
              <a:rPr lang="en-US" sz="2800" dirty="0" smtClean="0"/>
              <a:t>Proteins </a:t>
            </a:r>
            <a:r>
              <a:rPr lang="en-US" sz="2800" dirty="0" smtClean="0"/>
              <a:t>differed by latitude (north vs. south)</a:t>
            </a:r>
            <a:endParaRPr lang="en-US" sz="2000" dirty="0"/>
          </a:p>
        </p:txBody>
      </p:sp>
      <p:grpSp>
        <p:nvGrpSpPr>
          <p:cNvPr id="4" name="Group 3"/>
          <p:cNvGrpSpPr/>
          <p:nvPr/>
        </p:nvGrpSpPr>
        <p:grpSpPr>
          <a:xfrm>
            <a:off x="2767234" y="1349371"/>
            <a:ext cx="6364382" cy="5034189"/>
            <a:chOff x="2106847" y="1349371"/>
            <a:chExt cx="6364382" cy="5034189"/>
          </a:xfrm>
        </p:grpSpPr>
        <p:pic>
          <p:nvPicPr>
            <p:cNvPr id="24" name="Picture 23" descr="ArcGIS-map1.png"/>
            <p:cNvPicPr>
              <a:picLocks noChangeAspect="1"/>
            </p:cNvPicPr>
            <p:nvPr/>
          </p:nvPicPr>
          <p:blipFill rotWithShape="1">
            <a:blip r:embed="rId3">
              <a:extLst>
                <a:ext uri="{28A0092B-C50C-407E-A947-70E740481C1C}">
                  <a14:useLocalDpi xmlns:a14="http://schemas.microsoft.com/office/drawing/2010/main" val="0"/>
                </a:ext>
              </a:extLst>
            </a:blip>
            <a:srcRect t="12219" r="33123"/>
            <a:stretch/>
          </p:blipFill>
          <p:spPr>
            <a:xfrm>
              <a:off x="2106847" y="1349371"/>
              <a:ext cx="6310004" cy="5034188"/>
            </a:xfrm>
            <a:prstGeom prst="rect">
              <a:avLst/>
            </a:prstGeom>
          </p:spPr>
        </p:pic>
        <p:sp>
          <p:nvSpPr>
            <p:cNvPr id="25" name="Line Callout 2 24"/>
            <p:cNvSpPr/>
            <p:nvPr/>
          </p:nvSpPr>
          <p:spPr>
            <a:xfrm flipH="1">
              <a:off x="6586895" y="2791760"/>
              <a:ext cx="1829956" cy="334683"/>
            </a:xfrm>
            <a:prstGeom prst="borderCallout2">
              <a:avLst>
                <a:gd name="adj1" fmla="val 57355"/>
                <a:gd name="adj2" fmla="val -252"/>
                <a:gd name="adj3" fmla="val 50737"/>
                <a:gd name="adj4" fmla="val -506"/>
                <a:gd name="adj5" fmla="val 65958"/>
                <a:gd name="adj6" fmla="val -193459"/>
              </a:avLst>
            </a:prstGeom>
            <a:solidFill>
              <a:srgbClr val="60A4CB"/>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b="1" cap="small" dirty="0" smtClean="0">
                  <a:solidFill>
                    <a:srgbClr val="000000"/>
                  </a:solidFill>
                  <a:latin typeface="Calibri"/>
                  <a:cs typeface="Calibri"/>
                </a:rPr>
                <a:t>Port Gamble Bay</a:t>
              </a:r>
            </a:p>
          </p:txBody>
        </p:sp>
        <p:sp>
          <p:nvSpPr>
            <p:cNvPr id="26" name="Line Callout 2 25"/>
            <p:cNvSpPr/>
            <p:nvPr/>
          </p:nvSpPr>
          <p:spPr>
            <a:xfrm flipH="1">
              <a:off x="4861374" y="5655733"/>
              <a:ext cx="3609855" cy="727827"/>
            </a:xfrm>
            <a:prstGeom prst="borderCallout2">
              <a:avLst>
                <a:gd name="adj1" fmla="val 57355"/>
                <a:gd name="adj2" fmla="val -252"/>
                <a:gd name="adj3" fmla="val 50737"/>
                <a:gd name="adj4" fmla="val -506"/>
                <a:gd name="adj5" fmla="val 54479"/>
                <a:gd name="adj6" fmla="val -11879"/>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50000"/>
                </a:lnSpc>
              </a:pPr>
              <a:endParaRPr lang="en-US" sz="2000" b="1" cap="small" dirty="0" smtClean="0">
                <a:solidFill>
                  <a:srgbClr val="000000"/>
                </a:solidFill>
                <a:latin typeface="Century Gothic"/>
                <a:cs typeface="Century Gothic"/>
              </a:endParaRPr>
            </a:p>
            <a:p>
              <a:pPr>
                <a:lnSpc>
                  <a:spcPct val="50000"/>
                </a:lnSpc>
                <a:spcAft>
                  <a:spcPts val="1200"/>
                </a:spcAft>
              </a:pPr>
              <a:r>
                <a:rPr lang="en-US" sz="2000" b="1" cap="small" dirty="0" smtClean="0">
                  <a:solidFill>
                    <a:srgbClr val="000000"/>
                  </a:solidFill>
                  <a:latin typeface="Century Gothic"/>
                  <a:cs typeface="Century Gothic"/>
                </a:rPr>
                <a:t>	Unvegetated (low pH)</a:t>
              </a:r>
            </a:p>
            <a:p>
              <a:pPr>
                <a:lnSpc>
                  <a:spcPct val="50000"/>
                </a:lnSpc>
                <a:spcAft>
                  <a:spcPts val="1200"/>
                </a:spcAft>
              </a:pPr>
              <a:r>
                <a:rPr lang="en-US" sz="2000" b="1" cap="small" dirty="0">
                  <a:solidFill>
                    <a:srgbClr val="000000"/>
                  </a:solidFill>
                  <a:latin typeface="Century Gothic"/>
                  <a:cs typeface="Century Gothic"/>
                </a:rPr>
                <a:t>	Eelgrass (high pH)</a:t>
              </a:r>
            </a:p>
            <a:p>
              <a:pPr>
                <a:lnSpc>
                  <a:spcPct val="50000"/>
                </a:lnSpc>
                <a:spcAft>
                  <a:spcPts val="1200"/>
                </a:spcAft>
              </a:pPr>
              <a:endParaRPr lang="en-US" sz="2000" b="1" cap="small" dirty="0" smtClean="0">
                <a:solidFill>
                  <a:srgbClr val="000000"/>
                </a:solidFill>
                <a:latin typeface="Century Gothic"/>
                <a:cs typeface="Century Gothic"/>
              </a:endParaRPr>
            </a:p>
          </p:txBody>
        </p:sp>
        <p:sp>
          <p:nvSpPr>
            <p:cNvPr id="27" name="Line Callout 2 26"/>
            <p:cNvSpPr/>
            <p:nvPr/>
          </p:nvSpPr>
          <p:spPr>
            <a:xfrm flipH="1">
              <a:off x="6586895" y="4580473"/>
              <a:ext cx="1389638" cy="360413"/>
            </a:xfrm>
            <a:prstGeom prst="borderCallout2">
              <a:avLst>
                <a:gd name="adj1" fmla="val 57355"/>
                <a:gd name="adj2" fmla="val -252"/>
                <a:gd name="adj3" fmla="val 50737"/>
                <a:gd name="adj4" fmla="val -506"/>
                <a:gd name="adj5" fmla="val 65958"/>
                <a:gd name="adj6" fmla="val -193459"/>
              </a:avLst>
            </a:prstGeom>
            <a:solidFill>
              <a:srgbClr val="FF9232"/>
            </a:solidFill>
            <a:ln>
              <a:noFill/>
            </a:ln>
            <a:effectLst/>
            <a:scene3d>
              <a:camera prst="orthographicFront"/>
              <a:lightRig rig="threePt" dir="t">
                <a:rot lat="0" lon="0" rev="0"/>
              </a:lightRig>
            </a:scene3d>
            <a:sp3d contourW="9525" prstMaterial="matte">
              <a:bevelT w="0" h="0"/>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r>
                <a:rPr lang="en-US" b="1" cap="small" dirty="0" smtClean="0">
                  <a:solidFill>
                    <a:srgbClr val="000000"/>
                  </a:solidFill>
                  <a:latin typeface="Calibri"/>
                  <a:cs typeface="Calibri"/>
                </a:rPr>
                <a:t>Willapa Bay</a:t>
              </a:r>
            </a:p>
          </p:txBody>
        </p:sp>
        <p:sp>
          <p:nvSpPr>
            <p:cNvPr id="28" name="Oval 27"/>
            <p:cNvSpPr/>
            <p:nvPr/>
          </p:nvSpPr>
          <p:spPr>
            <a:xfrm>
              <a:off x="5708491" y="2791757"/>
              <a:ext cx="374778" cy="374778"/>
            </a:xfrm>
            <a:prstGeom prst="ellipse">
              <a:avLst/>
            </a:prstGeom>
            <a:solidFill>
              <a:srgbClr val="60A4CB"/>
            </a:solidFill>
            <a:ln>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2" name="Oval 31"/>
            <p:cNvSpPr/>
            <p:nvPr/>
          </p:nvSpPr>
          <p:spPr>
            <a:xfrm>
              <a:off x="4468141" y="4597407"/>
              <a:ext cx="360413" cy="360413"/>
            </a:xfrm>
            <a:prstGeom prst="ellipse">
              <a:avLst/>
            </a:prstGeom>
            <a:solidFill>
              <a:srgbClr val="FF9232"/>
            </a:solidFill>
            <a:ln>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35" name="Line Callout 2 34"/>
            <p:cNvSpPr/>
            <p:nvPr/>
          </p:nvSpPr>
          <p:spPr>
            <a:xfrm flipH="1">
              <a:off x="6568291" y="3494421"/>
              <a:ext cx="1136375" cy="330831"/>
            </a:xfrm>
            <a:prstGeom prst="borderCallout2">
              <a:avLst>
                <a:gd name="adj1" fmla="val 57355"/>
                <a:gd name="adj2" fmla="val -252"/>
                <a:gd name="adj3" fmla="val 50737"/>
                <a:gd name="adj4" fmla="val -506"/>
                <a:gd name="adj5" fmla="val 65958"/>
                <a:gd name="adj6" fmla="val -193459"/>
              </a:avLst>
            </a:prstGeom>
            <a:solidFill>
              <a:srgbClr val="FFCC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cap="small" dirty="0" smtClean="0">
                  <a:solidFill>
                    <a:schemeClr val="tx1"/>
                  </a:solidFill>
                  <a:latin typeface="Calibri"/>
                  <a:cs typeface="Calibri"/>
                </a:rPr>
                <a:t>Case Inlet</a:t>
              </a:r>
            </a:p>
          </p:txBody>
        </p:sp>
        <p:sp>
          <p:nvSpPr>
            <p:cNvPr id="36" name="Oval 35"/>
            <p:cNvSpPr/>
            <p:nvPr/>
          </p:nvSpPr>
          <p:spPr>
            <a:xfrm>
              <a:off x="5619449" y="3496102"/>
              <a:ext cx="391008" cy="391008"/>
            </a:xfrm>
            <a:prstGeom prst="ellipse">
              <a:avLst/>
            </a:prstGeom>
            <a:solidFill>
              <a:srgbClr val="FFCC66"/>
            </a:solidFill>
            <a:ln w="6350" cmpd="sng">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37" name="Line Callout 2 36"/>
            <p:cNvSpPr/>
            <p:nvPr/>
          </p:nvSpPr>
          <p:spPr>
            <a:xfrm flipH="1">
              <a:off x="6568292" y="1934356"/>
              <a:ext cx="1346089" cy="325294"/>
            </a:xfrm>
            <a:prstGeom prst="borderCallout2">
              <a:avLst>
                <a:gd name="adj1" fmla="val 57355"/>
                <a:gd name="adj2" fmla="val -252"/>
                <a:gd name="adj3" fmla="val 50737"/>
                <a:gd name="adj4" fmla="val -506"/>
                <a:gd name="adj5" fmla="val 65958"/>
                <a:gd name="adj6" fmla="val -193459"/>
              </a:avLst>
            </a:prstGeom>
            <a:solidFill>
              <a:srgbClr val="004080"/>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b="1" cap="small" dirty="0" smtClean="0">
                  <a:solidFill>
                    <a:srgbClr val="FFFFFF"/>
                  </a:solidFill>
                  <a:latin typeface="Calibri"/>
                  <a:cs typeface="Calibri"/>
                </a:rPr>
                <a:t>Fidalgo Bay</a:t>
              </a:r>
            </a:p>
          </p:txBody>
        </p:sp>
        <p:sp>
          <p:nvSpPr>
            <p:cNvPr id="39" name="Oval 38"/>
            <p:cNvSpPr/>
            <p:nvPr/>
          </p:nvSpPr>
          <p:spPr>
            <a:xfrm>
              <a:off x="5708491" y="1914563"/>
              <a:ext cx="364880" cy="364880"/>
            </a:xfrm>
            <a:prstGeom prst="ellipse">
              <a:avLst/>
            </a:prstGeom>
            <a:solidFill>
              <a:srgbClr val="004080"/>
            </a:solidFill>
            <a:ln>
              <a:solidFill>
                <a:schemeClr val="bg1"/>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44" name="Oval 43"/>
            <p:cNvSpPr/>
            <p:nvPr/>
          </p:nvSpPr>
          <p:spPr>
            <a:xfrm>
              <a:off x="6052685" y="1914563"/>
              <a:ext cx="364880" cy="364880"/>
            </a:xfrm>
            <a:prstGeom prst="ellipse">
              <a:avLst/>
            </a:prstGeom>
            <a:pattFill prst="dkDnDiag">
              <a:fgClr>
                <a:srgbClr val="004080"/>
              </a:fgClr>
              <a:bgClr>
                <a:prstClr val="white"/>
              </a:bgClr>
            </a:pattFill>
            <a:ln>
              <a:solidFill>
                <a:schemeClr val="bg1"/>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45" name="Oval 44"/>
            <p:cNvSpPr/>
            <p:nvPr/>
          </p:nvSpPr>
          <p:spPr>
            <a:xfrm>
              <a:off x="6047154" y="2791760"/>
              <a:ext cx="374778" cy="374778"/>
            </a:xfrm>
            <a:prstGeom prst="ellipse">
              <a:avLst/>
            </a:prstGeom>
            <a:pattFill prst="dkDnDiag">
              <a:fgClr>
                <a:srgbClr val="60A4CB"/>
              </a:fgClr>
              <a:bgClr>
                <a:prstClr val="white"/>
              </a:bgClr>
            </a:pattFill>
            <a:ln>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6" name="Oval 45"/>
            <p:cNvSpPr/>
            <p:nvPr/>
          </p:nvSpPr>
          <p:spPr>
            <a:xfrm>
              <a:off x="5967353" y="3494421"/>
              <a:ext cx="391008" cy="391008"/>
            </a:xfrm>
            <a:prstGeom prst="ellipse">
              <a:avLst/>
            </a:prstGeom>
            <a:pattFill prst="dkDnDiag">
              <a:fgClr>
                <a:srgbClr val="FFCC66"/>
              </a:fgClr>
              <a:bgClr>
                <a:prstClr val="white"/>
              </a:bgClr>
            </a:pattFill>
            <a:ln w="6350" cmpd="sng">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47" name="Oval 46"/>
            <p:cNvSpPr/>
            <p:nvPr/>
          </p:nvSpPr>
          <p:spPr>
            <a:xfrm>
              <a:off x="4789871" y="4597410"/>
              <a:ext cx="360413" cy="360413"/>
            </a:xfrm>
            <a:prstGeom prst="ellipse">
              <a:avLst/>
            </a:prstGeom>
            <a:pattFill prst="dkDnDiag">
              <a:fgClr>
                <a:srgbClr val="FF9232"/>
              </a:fgClr>
              <a:bgClr>
                <a:prstClr val="white"/>
              </a:bgClr>
            </a:pattFill>
            <a:ln>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48" name="Oval 47"/>
            <p:cNvSpPr/>
            <p:nvPr/>
          </p:nvSpPr>
          <p:spPr>
            <a:xfrm>
              <a:off x="5447247" y="5537202"/>
              <a:ext cx="360413" cy="360413"/>
            </a:xfrm>
            <a:prstGeom prst="ellipse">
              <a:avLst/>
            </a:prstGeom>
            <a:solidFill>
              <a:schemeClr val="bg2">
                <a:lumMod val="25000"/>
              </a:schemeClr>
            </a:solidFill>
            <a:ln>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grpSp>
      <p:pic>
        <p:nvPicPr>
          <p:cNvPr id="3" name="Picture 2" descr="SRM-NMDS-for-paper-blobs.png"/>
          <p:cNvPicPr>
            <a:picLocks noChangeAspect="1"/>
          </p:cNvPicPr>
          <p:nvPr/>
        </p:nvPicPr>
        <p:blipFill rotWithShape="1">
          <a:blip r:embed="rId4">
            <a:extLst>
              <a:ext uri="{28A0092B-C50C-407E-A947-70E740481C1C}">
                <a14:useLocalDpi xmlns:a14="http://schemas.microsoft.com/office/drawing/2010/main" val="0"/>
              </a:ext>
            </a:extLst>
          </a:blip>
          <a:srcRect r="2307"/>
          <a:stretch/>
        </p:blipFill>
        <p:spPr>
          <a:xfrm>
            <a:off x="142867" y="1427401"/>
            <a:ext cx="4934862" cy="4915806"/>
          </a:xfrm>
          <a:prstGeom prst="rect">
            <a:avLst/>
          </a:prstGeom>
        </p:spPr>
      </p:pic>
      <p:sp>
        <p:nvSpPr>
          <p:cNvPr id="51" name="Oval 50"/>
          <p:cNvSpPr/>
          <p:nvPr/>
        </p:nvSpPr>
        <p:spPr>
          <a:xfrm>
            <a:off x="6119750" y="5897613"/>
            <a:ext cx="360413" cy="360413"/>
          </a:xfrm>
          <a:prstGeom prst="ellipse">
            <a:avLst/>
          </a:prstGeom>
          <a:pattFill prst="dkDnDiag">
            <a:fgClr>
              <a:schemeClr val="bg2">
                <a:lumMod val="25000"/>
              </a:schemeClr>
            </a:fgClr>
            <a:bgClr>
              <a:prstClr val="white"/>
            </a:bgClr>
          </a:pattFill>
          <a:ln>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51798414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01752" y="355600"/>
            <a:ext cx="8534400" cy="618067"/>
          </a:xfrm>
        </p:spPr>
        <p:txBody>
          <a:bodyPr>
            <a:noAutofit/>
          </a:bodyPr>
          <a:lstStyle/>
          <a:p>
            <a:r>
              <a:rPr lang="en-US" i="1" dirty="0" smtClean="0"/>
              <a:t>Protein Differences between North &amp; South</a:t>
            </a:r>
            <a:endParaRPr lang="en-US" i="1" dirty="0"/>
          </a:p>
        </p:txBody>
      </p:sp>
      <p:graphicFrame>
        <p:nvGraphicFramePr>
          <p:cNvPr id="6" name="Table 5"/>
          <p:cNvGraphicFramePr>
            <a:graphicFrameLocks noGrp="1"/>
          </p:cNvGraphicFramePr>
          <p:nvPr>
            <p:extLst>
              <p:ext uri="{D42A27DB-BD31-4B8C-83A1-F6EECF244321}">
                <p14:modId xmlns:p14="http://schemas.microsoft.com/office/powerpoint/2010/main" val="787904720"/>
              </p:ext>
            </p:extLst>
          </p:nvPr>
        </p:nvGraphicFramePr>
        <p:xfrm>
          <a:off x="362852" y="1313127"/>
          <a:ext cx="8382003" cy="5389640"/>
        </p:xfrm>
        <a:graphic>
          <a:graphicData uri="http://schemas.openxmlformats.org/drawingml/2006/table">
            <a:tbl>
              <a:tblPr firstRow="1" bandRow="1">
                <a:tableStyleId>{21E4AEA4-8DFA-4A89-87EB-49C32662AFE0}</a:tableStyleId>
              </a:tblPr>
              <a:tblGrid>
                <a:gridCol w="4547815"/>
                <a:gridCol w="2777066"/>
                <a:gridCol w="1057122"/>
              </a:tblGrid>
              <a:tr h="626529">
                <a:tc>
                  <a:txBody>
                    <a:bodyPr/>
                    <a:lstStyle/>
                    <a:p>
                      <a:r>
                        <a:rPr lang="en-US" sz="1800" b="1" dirty="0" smtClean="0">
                          <a:solidFill>
                            <a:schemeClr val="bg1"/>
                          </a:solidFill>
                          <a:latin typeface="Avenir Medium"/>
                          <a:cs typeface="Avenir Medium"/>
                        </a:rPr>
                        <a:t>PROTEIN</a:t>
                      </a:r>
                      <a:endParaRPr lang="en-US" sz="1800" b="1" dirty="0">
                        <a:solidFill>
                          <a:schemeClr val="bg1"/>
                        </a:solidFill>
                        <a:latin typeface="Avenir Medium"/>
                        <a:cs typeface="Avenir Medium"/>
                      </a:endParaRPr>
                    </a:p>
                  </a:txBody>
                  <a:tcPr>
                    <a:solidFill>
                      <a:schemeClr val="tx1">
                        <a:lumMod val="75000"/>
                        <a:lumOff val="25000"/>
                      </a:schemeClr>
                    </a:solidFill>
                  </a:tcPr>
                </a:tc>
                <a:tc>
                  <a:txBody>
                    <a:bodyPr/>
                    <a:lstStyle/>
                    <a:p>
                      <a:r>
                        <a:rPr lang="en-US" sz="1800" b="1" dirty="0" smtClean="0">
                          <a:solidFill>
                            <a:schemeClr val="bg1"/>
                          </a:solidFill>
                          <a:latin typeface="Avenir Medium"/>
                          <a:cs typeface="Avenir Medium"/>
                        </a:rPr>
                        <a:t>Response to</a:t>
                      </a:r>
                      <a:r>
                        <a:rPr lang="is-IS" sz="1800" b="1" dirty="0" smtClean="0">
                          <a:solidFill>
                            <a:schemeClr val="bg1"/>
                          </a:solidFill>
                          <a:latin typeface="Avenir Medium"/>
                          <a:cs typeface="Avenir Medium"/>
                        </a:rPr>
                        <a:t>…</a:t>
                      </a:r>
                      <a:endParaRPr lang="en-US" sz="1800" b="1" dirty="0">
                        <a:solidFill>
                          <a:schemeClr val="bg1"/>
                        </a:solidFill>
                        <a:latin typeface="Avenir Medium"/>
                        <a:cs typeface="Avenir Medium"/>
                      </a:endParaRPr>
                    </a:p>
                  </a:txBody>
                  <a:tcPr>
                    <a:solidFill>
                      <a:schemeClr val="tx1">
                        <a:lumMod val="75000"/>
                        <a:lumOff val="25000"/>
                      </a:schemeClr>
                    </a:solidFill>
                  </a:tcPr>
                </a:tc>
                <a:tc>
                  <a:txBody>
                    <a:bodyPr/>
                    <a:lstStyle/>
                    <a:p>
                      <a:r>
                        <a:rPr lang="en-US" sz="1800" b="1" dirty="0" smtClean="0">
                          <a:solidFill>
                            <a:schemeClr val="bg1"/>
                          </a:solidFill>
                          <a:latin typeface="Avenir Medium"/>
                          <a:cs typeface="Avenir Medium"/>
                        </a:rPr>
                        <a:t>ANOVA</a:t>
                      </a:r>
                      <a:r>
                        <a:rPr lang="en-US" sz="1800" b="1" baseline="0" dirty="0" smtClean="0">
                          <a:solidFill>
                            <a:schemeClr val="bg1"/>
                          </a:solidFill>
                          <a:latin typeface="Avenir Medium"/>
                          <a:cs typeface="Avenir Medium"/>
                        </a:rPr>
                        <a:t> </a:t>
                      </a:r>
                      <a:r>
                        <a:rPr lang="en-US" sz="1800" b="1" dirty="0" smtClean="0">
                          <a:solidFill>
                            <a:schemeClr val="bg1"/>
                          </a:solidFill>
                          <a:latin typeface="Avenir Medium"/>
                          <a:cs typeface="Avenir Medium"/>
                        </a:rPr>
                        <a:t>P</a:t>
                      </a:r>
                      <a:r>
                        <a:rPr lang="en-US" sz="1800" b="1" dirty="0" smtClean="0">
                          <a:solidFill>
                            <a:schemeClr val="bg1"/>
                          </a:solidFill>
                          <a:latin typeface="Avenir Medium"/>
                          <a:cs typeface="Avenir Medium"/>
                        </a:rPr>
                        <a:t>-Value</a:t>
                      </a:r>
                    </a:p>
                  </a:txBody>
                  <a:tcPr>
                    <a:solidFill>
                      <a:schemeClr val="tx1">
                        <a:lumMod val="75000"/>
                        <a:lumOff val="25000"/>
                      </a:schemeClr>
                    </a:solidFill>
                  </a:tcPr>
                </a:tc>
              </a:tr>
              <a:tr h="37243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latin typeface="Avenir Medium"/>
                          <a:cs typeface="Avenir Medium"/>
                        </a:rPr>
                        <a:t>Heat Shock Protein 90-alpha </a:t>
                      </a:r>
                    </a:p>
                  </a:txBody>
                  <a:tcPr>
                    <a:solidFill>
                      <a:schemeClr val="accent5">
                        <a:lumMod val="60000"/>
                        <a:lumOff val="40000"/>
                      </a:schemeClr>
                    </a:solidFill>
                  </a:tcPr>
                </a:tc>
                <a:tc>
                  <a:txBody>
                    <a:bodyPr/>
                    <a:lstStyle/>
                    <a:p>
                      <a:r>
                        <a:rPr lang="en-US" sz="1600" b="1" dirty="0" smtClean="0">
                          <a:latin typeface="Avenir Medium"/>
                          <a:cs typeface="Avenir Medium"/>
                        </a:rPr>
                        <a:t>General</a:t>
                      </a:r>
                      <a:r>
                        <a:rPr lang="en-US" sz="1600" b="1" baseline="0" dirty="0" smtClean="0">
                          <a:latin typeface="Avenir Medium"/>
                          <a:cs typeface="Avenir Medium"/>
                        </a:rPr>
                        <a:t> </a:t>
                      </a:r>
                      <a:r>
                        <a:rPr lang="en-US" sz="1600" b="1" dirty="0" smtClean="0">
                          <a:latin typeface="Avenir Medium"/>
                          <a:cs typeface="Avenir Medium"/>
                        </a:rPr>
                        <a:t>Stress</a:t>
                      </a:r>
                      <a:endParaRPr lang="en-US" sz="1600" b="1" dirty="0">
                        <a:latin typeface="Avenir Medium"/>
                        <a:cs typeface="Avenir Medium"/>
                      </a:endParaRPr>
                    </a:p>
                  </a:txBody>
                  <a:tcPr>
                    <a:solidFill>
                      <a:schemeClr val="accent5">
                        <a:lumMod val="60000"/>
                        <a:lumOff val="40000"/>
                      </a:schemeClr>
                    </a:solidFill>
                  </a:tcPr>
                </a:tc>
                <a:tc>
                  <a:txBody>
                    <a:bodyPr/>
                    <a:lstStyle/>
                    <a:p>
                      <a:r>
                        <a:rPr lang="en-US" sz="1600" b="1" dirty="0" smtClean="0">
                          <a:latin typeface="Avenir Medium"/>
                          <a:cs typeface="Avenir Medium"/>
                        </a:rPr>
                        <a:t>0.014</a:t>
                      </a:r>
                      <a:r>
                        <a:rPr lang="en-US" sz="1600" b="1" baseline="0" dirty="0" smtClean="0">
                          <a:latin typeface="Avenir Medium"/>
                          <a:cs typeface="Avenir Medium"/>
                        </a:rPr>
                        <a:t> </a:t>
                      </a:r>
                      <a:endParaRPr lang="en-US" sz="1050" b="1" dirty="0">
                        <a:latin typeface="Avenir Medium"/>
                        <a:cs typeface="Avenir Medium"/>
                      </a:endParaRPr>
                    </a:p>
                  </a:txBody>
                  <a:tcPr>
                    <a:solidFill>
                      <a:schemeClr val="accent5">
                        <a:lumMod val="60000"/>
                        <a:lumOff val="40000"/>
                      </a:schemeClr>
                    </a:solidFill>
                  </a:tcPr>
                </a:tc>
              </a:tr>
              <a:tr h="37243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latin typeface="Avenir Medium"/>
                          <a:cs typeface="Avenir Medium"/>
                        </a:rPr>
                        <a:t>Heat Shock Protein 70 </a:t>
                      </a:r>
                    </a:p>
                  </a:txBody>
                  <a:tcPr>
                    <a:solidFill>
                      <a:schemeClr val="accent5">
                        <a:lumMod val="60000"/>
                        <a:lumOff val="40000"/>
                      </a:schemeClr>
                    </a:solidFill>
                  </a:tcPr>
                </a:tc>
                <a:tc>
                  <a:txBody>
                    <a:bodyPr/>
                    <a:lstStyle/>
                    <a:p>
                      <a:r>
                        <a:rPr lang="en-US" sz="1600" b="1" dirty="0" smtClean="0">
                          <a:latin typeface="Avenir Medium"/>
                          <a:cs typeface="Avenir Medium"/>
                        </a:rPr>
                        <a:t>General Stress</a:t>
                      </a:r>
                      <a:endParaRPr lang="en-US" sz="1600" b="1" dirty="0">
                        <a:latin typeface="Avenir Medium"/>
                        <a:cs typeface="Avenir Medium"/>
                      </a:endParaRPr>
                    </a:p>
                  </a:txBody>
                  <a:tcPr>
                    <a:solidFill>
                      <a:schemeClr val="accent5">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latin typeface="Avenir Medium"/>
                          <a:cs typeface="Avenir Medium"/>
                        </a:rPr>
                        <a:t>0.0010</a:t>
                      </a:r>
                    </a:p>
                  </a:txBody>
                  <a:tcPr>
                    <a:solidFill>
                      <a:schemeClr val="accent5">
                        <a:lumMod val="60000"/>
                        <a:lumOff val="40000"/>
                      </a:schemeClr>
                    </a:solidFill>
                  </a:tcPr>
                </a:tc>
              </a:tr>
              <a:tr h="36175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latin typeface="Avenir Medium"/>
                          <a:cs typeface="Avenir Medium"/>
                        </a:rPr>
                        <a:t>Superoxide Dismutase</a:t>
                      </a:r>
                    </a:p>
                  </a:txBody>
                  <a:tcPr>
                    <a:solidFill>
                      <a:schemeClr val="accent1">
                        <a:lumMod val="60000"/>
                        <a:lumOff val="40000"/>
                      </a:schemeClr>
                    </a:solidFill>
                  </a:tcPr>
                </a:tc>
                <a:tc>
                  <a:txBody>
                    <a:bodyPr/>
                    <a:lstStyle/>
                    <a:p>
                      <a:r>
                        <a:rPr lang="en-US" sz="1400" b="1" dirty="0" smtClean="0">
                          <a:latin typeface="Avenir Medium"/>
                          <a:cs typeface="Avenir Medium"/>
                        </a:rPr>
                        <a:t>Oxidative stress</a:t>
                      </a:r>
                      <a:endParaRPr lang="en-US" sz="1400" b="1" dirty="0">
                        <a:latin typeface="Avenir Medium"/>
                        <a:cs typeface="Avenir Medium"/>
                      </a:endParaRPr>
                    </a:p>
                  </a:txBody>
                  <a:tcPr>
                    <a:solidFill>
                      <a:schemeClr val="accent1">
                        <a:lumMod val="60000"/>
                        <a:lumOff val="40000"/>
                      </a:schemeClr>
                    </a:solidFill>
                  </a:tcPr>
                </a:tc>
                <a:tc>
                  <a:txBody>
                    <a:bodyPr/>
                    <a:lstStyle/>
                    <a:p>
                      <a:r>
                        <a:rPr lang="en-US" sz="1400" b="1" dirty="0" smtClean="0">
                          <a:latin typeface="Avenir Medium"/>
                          <a:cs typeface="Avenir Medium"/>
                        </a:rPr>
                        <a:t>0.32</a:t>
                      </a:r>
                      <a:endParaRPr lang="en-US" sz="1400" b="1" dirty="0">
                        <a:latin typeface="Avenir Medium"/>
                        <a:cs typeface="Avenir Medium"/>
                      </a:endParaRPr>
                    </a:p>
                  </a:txBody>
                  <a:tcPr>
                    <a:solidFill>
                      <a:schemeClr val="accent1">
                        <a:lumMod val="60000"/>
                        <a:lumOff val="40000"/>
                      </a:schemeClr>
                    </a:solidFill>
                  </a:tcPr>
                </a:tc>
              </a:tr>
              <a:tr h="361757">
                <a:tc>
                  <a:txBody>
                    <a:bodyPr/>
                    <a:lstStyle/>
                    <a:p>
                      <a:r>
                        <a:rPr lang="en-US" sz="1400" b="1" dirty="0" smtClean="0">
                          <a:latin typeface="Avenir Medium"/>
                          <a:cs typeface="Avenir Medium"/>
                        </a:rPr>
                        <a:t>Catalase</a:t>
                      </a:r>
                      <a:endParaRPr lang="en-US" sz="1400" b="1" dirty="0">
                        <a:latin typeface="Avenir Medium"/>
                        <a:cs typeface="Avenir Medium"/>
                      </a:endParaRPr>
                    </a:p>
                  </a:txBody>
                  <a:tcPr>
                    <a:solidFill>
                      <a:schemeClr val="accent1">
                        <a:lumMod val="60000"/>
                        <a:lumOff val="40000"/>
                      </a:schemeClr>
                    </a:solidFill>
                  </a:tcPr>
                </a:tc>
                <a:tc>
                  <a:txBody>
                    <a:bodyPr/>
                    <a:lstStyle/>
                    <a:p>
                      <a:r>
                        <a:rPr lang="en-US" sz="1400" b="1" dirty="0" smtClean="0">
                          <a:latin typeface="Avenir Medium"/>
                          <a:cs typeface="Avenir Medium"/>
                        </a:rPr>
                        <a:t>Oxidative stress</a:t>
                      </a:r>
                      <a:endParaRPr lang="en-US" sz="1400" b="1" dirty="0">
                        <a:latin typeface="Avenir Medium"/>
                        <a:cs typeface="Avenir Medium"/>
                      </a:endParaRPr>
                    </a:p>
                  </a:txBody>
                  <a:tcPr>
                    <a:solidFill>
                      <a:schemeClr val="accent1">
                        <a:lumMod val="60000"/>
                        <a:lumOff val="40000"/>
                      </a:schemeClr>
                    </a:solidFill>
                  </a:tcPr>
                </a:tc>
                <a:tc>
                  <a:txBody>
                    <a:bodyPr/>
                    <a:lstStyle/>
                    <a:p>
                      <a:r>
                        <a:rPr lang="en-US" sz="1400" b="1" dirty="0" smtClean="0">
                          <a:latin typeface="Avenir Medium"/>
                          <a:cs typeface="Avenir Medium"/>
                        </a:rPr>
                        <a:t>0.83</a:t>
                      </a:r>
                      <a:endParaRPr lang="en-US" sz="1400" b="1" dirty="0">
                        <a:latin typeface="Avenir Medium"/>
                        <a:cs typeface="Avenir Medium"/>
                      </a:endParaRPr>
                    </a:p>
                  </a:txBody>
                  <a:tcPr>
                    <a:solidFill>
                      <a:schemeClr val="accent1">
                        <a:lumMod val="60000"/>
                        <a:lumOff val="40000"/>
                      </a:schemeClr>
                    </a:solidFill>
                  </a:tcPr>
                </a:tc>
              </a:tr>
              <a:tr h="36175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latin typeface="Avenir Medium"/>
                          <a:cs typeface="Avenir Medium"/>
                        </a:rPr>
                        <a:t>Peroxiredoxin-1</a:t>
                      </a:r>
                    </a:p>
                  </a:txBody>
                  <a:tcPr>
                    <a:solidFill>
                      <a:schemeClr val="accent1">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latin typeface="Avenir Medium"/>
                          <a:cs typeface="Avenir Medium"/>
                        </a:rPr>
                        <a:t>Oxidative stress</a:t>
                      </a:r>
                    </a:p>
                  </a:txBody>
                  <a:tcPr>
                    <a:solidFill>
                      <a:schemeClr val="accent1">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latin typeface="Avenir Medium"/>
                          <a:cs typeface="Avenir Medium"/>
                        </a:rPr>
                        <a:t>0.27</a:t>
                      </a:r>
                    </a:p>
                  </a:txBody>
                  <a:tcPr>
                    <a:solidFill>
                      <a:schemeClr val="accent1">
                        <a:lumMod val="60000"/>
                        <a:lumOff val="40000"/>
                      </a:schemeClr>
                    </a:solidFill>
                  </a:tcPr>
                </a:tc>
              </a:tr>
              <a:tr h="36175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err="1" smtClean="0">
                          <a:latin typeface="Avenir Medium"/>
                          <a:cs typeface="Avenir Medium"/>
                        </a:rPr>
                        <a:t>Puromycin</a:t>
                      </a:r>
                      <a:r>
                        <a:rPr lang="en-US" sz="1800" b="1" dirty="0" smtClean="0">
                          <a:latin typeface="Avenir Medium"/>
                          <a:cs typeface="Avenir Medium"/>
                        </a:rPr>
                        <a:t>-sensitive </a:t>
                      </a:r>
                      <a:r>
                        <a:rPr lang="en-US" sz="1800" b="1" dirty="0" err="1" smtClean="0">
                          <a:latin typeface="Avenir Medium"/>
                          <a:cs typeface="Avenir Medium"/>
                        </a:rPr>
                        <a:t>aminopeptidase</a:t>
                      </a:r>
                      <a:endParaRPr lang="en-US" sz="1800" b="1" dirty="0" smtClean="0">
                        <a:latin typeface="Avenir Medium"/>
                        <a:cs typeface="Avenir Medium"/>
                      </a:endParaRPr>
                    </a:p>
                  </a:txBody>
                  <a:tcPr>
                    <a:solidFill>
                      <a:schemeClr val="accent1">
                        <a:lumMod val="60000"/>
                        <a:lumOff val="40000"/>
                      </a:schemeClr>
                    </a:solidFill>
                  </a:tcPr>
                </a:tc>
                <a:tc>
                  <a:txBody>
                    <a:bodyPr/>
                    <a:lstStyle/>
                    <a:p>
                      <a:r>
                        <a:rPr lang="en-US" sz="1800" b="1" dirty="0" smtClean="0">
                          <a:latin typeface="Avenir Medium"/>
                          <a:cs typeface="Avenir Medium"/>
                        </a:rPr>
                        <a:t>Oxidative stress, growth</a:t>
                      </a:r>
                      <a:endParaRPr lang="en-US" sz="1800" b="1" dirty="0">
                        <a:latin typeface="Avenir Medium"/>
                        <a:cs typeface="Avenir Medium"/>
                      </a:endParaRPr>
                    </a:p>
                  </a:txBody>
                  <a:tcPr>
                    <a:solidFill>
                      <a:schemeClr val="accent1">
                        <a:lumMod val="60000"/>
                        <a:lumOff val="40000"/>
                      </a:schemeClr>
                    </a:solidFill>
                  </a:tcPr>
                </a:tc>
                <a:tc>
                  <a:txBody>
                    <a:bodyPr/>
                    <a:lstStyle/>
                    <a:p>
                      <a:r>
                        <a:rPr lang="en-US" sz="1800" b="1" dirty="0" smtClean="0">
                          <a:latin typeface="Avenir Medium"/>
                          <a:cs typeface="Avenir Medium"/>
                        </a:rPr>
                        <a:t>0.52</a:t>
                      </a:r>
                      <a:endParaRPr lang="en-US" sz="1800" b="1" dirty="0">
                        <a:latin typeface="Avenir Medium"/>
                        <a:cs typeface="Avenir Medium"/>
                      </a:endParaRPr>
                    </a:p>
                  </a:txBody>
                  <a:tcPr>
                    <a:solidFill>
                      <a:schemeClr val="accent1">
                        <a:lumMod val="60000"/>
                        <a:lumOff val="40000"/>
                      </a:schemeClr>
                    </a:solidFill>
                  </a:tcPr>
                </a:tc>
              </a:tr>
              <a:tr h="37243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latin typeface="Avenir Medium"/>
                          <a:cs typeface="Avenir Medium"/>
                        </a:rPr>
                        <a:t>Protein disulfide-</a:t>
                      </a:r>
                      <a:r>
                        <a:rPr lang="en-US" sz="1400" b="1" dirty="0" err="1" smtClean="0">
                          <a:latin typeface="Avenir Medium"/>
                          <a:cs typeface="Avenir Medium"/>
                        </a:rPr>
                        <a:t>isomerase</a:t>
                      </a:r>
                      <a:endParaRPr lang="en-US" sz="1400" b="1" dirty="0" smtClean="0">
                        <a:latin typeface="Avenir Medium"/>
                        <a:cs typeface="Avenir Medium"/>
                      </a:endParaRPr>
                    </a:p>
                  </a:txBody>
                  <a:tcPr>
                    <a:solidFill>
                      <a:schemeClr val="accent1">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latin typeface="Avenir Medium"/>
                          <a:cs typeface="Avenir Medium"/>
                        </a:rPr>
                        <a:t>Oxidative stress</a:t>
                      </a:r>
                    </a:p>
                  </a:txBody>
                  <a:tcPr>
                    <a:solidFill>
                      <a:schemeClr val="accent1">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latin typeface="Avenir Medium"/>
                          <a:cs typeface="Avenir Medium"/>
                        </a:rPr>
                        <a:t>0.018 </a:t>
                      </a:r>
                    </a:p>
                  </a:txBody>
                  <a:tcPr>
                    <a:solidFill>
                      <a:schemeClr val="accent1">
                        <a:lumMod val="60000"/>
                        <a:lumOff val="40000"/>
                      </a:schemeClr>
                    </a:solidFill>
                  </a:tcPr>
                </a:tc>
              </a:tr>
              <a:tr h="36175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err="1" smtClean="0">
                          <a:latin typeface="Avenir Medium"/>
                          <a:cs typeface="Avenir Medium"/>
                        </a:rPr>
                        <a:t>Ras</a:t>
                      </a:r>
                      <a:r>
                        <a:rPr lang="en-US" sz="1400" b="1" dirty="0" smtClean="0">
                          <a:latin typeface="Avenir Medium"/>
                          <a:cs typeface="Avenir Medium"/>
                        </a:rPr>
                        <a:t>-related protein Rab-11B</a:t>
                      </a:r>
                    </a:p>
                  </a:txBody>
                  <a:tcPr>
                    <a:solidFill>
                      <a:schemeClr val="accent2">
                        <a:lumMod val="60000"/>
                        <a:lumOff val="40000"/>
                      </a:schemeClr>
                    </a:solidFill>
                  </a:tcPr>
                </a:tc>
                <a:tc>
                  <a:txBody>
                    <a:bodyPr/>
                    <a:lstStyle/>
                    <a:p>
                      <a:r>
                        <a:rPr lang="en-US" sz="1400" b="1" dirty="0" smtClean="0">
                          <a:latin typeface="Avenir Medium"/>
                          <a:cs typeface="Avenir Medium"/>
                        </a:rPr>
                        <a:t>Acidic pH</a:t>
                      </a:r>
                      <a:endParaRPr lang="en-US" sz="1400" b="1" dirty="0">
                        <a:latin typeface="Avenir Medium"/>
                        <a:cs typeface="Avenir Medium"/>
                      </a:endParaRPr>
                    </a:p>
                  </a:txBody>
                  <a:tcPr>
                    <a:solidFill>
                      <a:schemeClr val="accent2">
                        <a:lumMod val="60000"/>
                        <a:lumOff val="40000"/>
                      </a:schemeClr>
                    </a:solidFill>
                  </a:tcPr>
                </a:tc>
                <a:tc>
                  <a:txBody>
                    <a:bodyPr/>
                    <a:lstStyle/>
                    <a:p>
                      <a:r>
                        <a:rPr lang="en-US" sz="1400" b="1" dirty="0" smtClean="0">
                          <a:latin typeface="Avenir Medium"/>
                          <a:cs typeface="Avenir Medium"/>
                        </a:rPr>
                        <a:t>0.80</a:t>
                      </a:r>
                      <a:endParaRPr lang="en-US" sz="1400" b="1" dirty="0">
                        <a:latin typeface="Avenir Medium"/>
                        <a:cs typeface="Avenir Medium"/>
                      </a:endParaRPr>
                    </a:p>
                  </a:txBody>
                  <a:tcPr>
                    <a:solidFill>
                      <a:schemeClr val="accent2">
                        <a:lumMod val="60000"/>
                        <a:lumOff val="40000"/>
                      </a:schemeClr>
                    </a:solidFill>
                  </a:tcPr>
                </a:tc>
              </a:tr>
              <a:tr h="36175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latin typeface="Avenir Medium"/>
                          <a:cs typeface="Avenir Medium"/>
                        </a:rPr>
                        <a:t>Sodium/Potassium-transporting ATPase subunit alpha</a:t>
                      </a:r>
                    </a:p>
                  </a:txBody>
                  <a:tcPr>
                    <a:solidFill>
                      <a:schemeClr val="accent2">
                        <a:lumMod val="60000"/>
                        <a:lumOff val="40000"/>
                      </a:schemeClr>
                    </a:solidFill>
                  </a:tcPr>
                </a:tc>
                <a:tc>
                  <a:txBody>
                    <a:bodyPr/>
                    <a:lstStyle/>
                    <a:p>
                      <a:r>
                        <a:rPr lang="en-US" sz="1400" b="1" dirty="0" smtClean="0">
                          <a:latin typeface="Avenir Medium"/>
                          <a:cs typeface="Avenir Medium"/>
                        </a:rPr>
                        <a:t>pH changes</a:t>
                      </a:r>
                      <a:endParaRPr lang="en-US" sz="1400" b="1" dirty="0">
                        <a:latin typeface="Avenir Medium"/>
                        <a:cs typeface="Avenir Medium"/>
                      </a:endParaRPr>
                    </a:p>
                  </a:txBody>
                  <a:tcPr>
                    <a:solidFill>
                      <a:schemeClr val="accent2">
                        <a:lumMod val="60000"/>
                        <a:lumOff val="40000"/>
                      </a:schemeClr>
                    </a:solidFill>
                  </a:tcPr>
                </a:tc>
                <a:tc>
                  <a:txBody>
                    <a:bodyPr/>
                    <a:lstStyle/>
                    <a:p>
                      <a:r>
                        <a:rPr lang="en-US" sz="1400" b="1" dirty="0" smtClean="0">
                          <a:latin typeface="Avenir Medium"/>
                          <a:cs typeface="Avenir Medium"/>
                        </a:rPr>
                        <a:t>0.53</a:t>
                      </a:r>
                      <a:endParaRPr lang="en-US" sz="1400" b="1" dirty="0">
                        <a:latin typeface="Avenir Medium"/>
                        <a:cs typeface="Avenir Medium"/>
                      </a:endParaRPr>
                    </a:p>
                  </a:txBody>
                  <a:tcPr>
                    <a:solidFill>
                      <a:schemeClr val="accent2">
                        <a:lumMod val="60000"/>
                        <a:lumOff val="40000"/>
                      </a:schemeClr>
                    </a:solidFill>
                  </a:tcPr>
                </a:tc>
              </a:tr>
              <a:tr h="36175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latin typeface="Avenir Medium"/>
                          <a:cs typeface="Avenir Medium"/>
                        </a:rPr>
                        <a:t>Glycogen </a:t>
                      </a:r>
                      <a:r>
                        <a:rPr lang="en-US" sz="1400" b="1" dirty="0" err="1" smtClean="0">
                          <a:latin typeface="Avenir Medium"/>
                          <a:cs typeface="Avenir Medium"/>
                        </a:rPr>
                        <a:t>Phosphorylase</a:t>
                      </a:r>
                      <a:r>
                        <a:rPr lang="en-US" sz="1400" b="1" dirty="0" smtClean="0">
                          <a:latin typeface="Avenir Medium"/>
                          <a:cs typeface="Avenir Medium"/>
                        </a:rPr>
                        <a:t> (muscle form)</a:t>
                      </a:r>
                    </a:p>
                  </a:txBody>
                  <a:tcPr>
                    <a:solidFill>
                      <a:schemeClr val="accent3">
                        <a:lumMod val="60000"/>
                        <a:lumOff val="40000"/>
                      </a:schemeClr>
                    </a:solidFill>
                  </a:tcPr>
                </a:tc>
                <a:tc>
                  <a:txBody>
                    <a:bodyPr/>
                    <a:lstStyle/>
                    <a:p>
                      <a:r>
                        <a:rPr lang="en-US" sz="1400" b="1" dirty="0" smtClean="0">
                          <a:latin typeface="Avenir Medium"/>
                          <a:cs typeface="Avenir Medium"/>
                        </a:rPr>
                        <a:t>Carbohydrate metabolism</a:t>
                      </a:r>
                      <a:endParaRPr lang="en-US" sz="1400" b="1" dirty="0">
                        <a:latin typeface="Avenir Medium"/>
                        <a:cs typeface="Avenir Medium"/>
                      </a:endParaRPr>
                    </a:p>
                  </a:txBody>
                  <a:tcPr>
                    <a:solidFill>
                      <a:schemeClr val="accent3">
                        <a:lumMod val="60000"/>
                        <a:lumOff val="40000"/>
                      </a:schemeClr>
                    </a:solidFill>
                  </a:tcPr>
                </a:tc>
                <a:tc>
                  <a:txBody>
                    <a:bodyPr/>
                    <a:lstStyle/>
                    <a:p>
                      <a:r>
                        <a:rPr lang="en-US" sz="1400" b="1" dirty="0" smtClean="0">
                          <a:latin typeface="Avenir Medium"/>
                          <a:cs typeface="Avenir Medium"/>
                        </a:rPr>
                        <a:t>0.64</a:t>
                      </a:r>
                      <a:endParaRPr lang="en-US" sz="1400" b="1" dirty="0">
                        <a:latin typeface="Avenir Medium"/>
                        <a:cs typeface="Avenir Medium"/>
                      </a:endParaRPr>
                    </a:p>
                  </a:txBody>
                  <a:tcPr>
                    <a:solidFill>
                      <a:schemeClr val="accent3">
                        <a:lumMod val="60000"/>
                        <a:lumOff val="40000"/>
                      </a:schemeClr>
                    </a:solidFill>
                  </a:tcPr>
                </a:tc>
              </a:tr>
              <a:tr h="37243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smtClean="0">
                          <a:latin typeface="Avenir Medium"/>
                          <a:cs typeface="Avenir Medium"/>
                        </a:rPr>
                        <a:t>Trifunctional enzyme subunit beta</a:t>
                      </a:r>
                    </a:p>
                  </a:txBody>
                  <a:tcPr>
                    <a:solidFill>
                      <a:schemeClr val="accent3">
                        <a:lumMod val="60000"/>
                        <a:lumOff val="40000"/>
                      </a:schemeClr>
                    </a:solidFill>
                  </a:tcPr>
                </a:tc>
                <a:tc>
                  <a:txBody>
                    <a:bodyPr/>
                    <a:lstStyle/>
                    <a:p>
                      <a:r>
                        <a:rPr lang="en-US" sz="1800" b="1" dirty="0" smtClean="0">
                          <a:latin typeface="Avenir Medium"/>
                          <a:cs typeface="Avenir Medium"/>
                        </a:rPr>
                        <a:t>Lipid metabolism</a:t>
                      </a:r>
                      <a:endParaRPr lang="en-US" sz="1800" b="1" dirty="0">
                        <a:latin typeface="Avenir Medium"/>
                        <a:cs typeface="Avenir Medium"/>
                      </a:endParaRPr>
                    </a:p>
                  </a:txBody>
                  <a:tcPr>
                    <a:solidFill>
                      <a:schemeClr val="accent3">
                        <a:lumMod val="60000"/>
                        <a:lumOff val="40000"/>
                      </a:schemeClr>
                    </a:solidFill>
                  </a:tcPr>
                </a:tc>
                <a:tc>
                  <a:txBody>
                    <a:bodyPr/>
                    <a:lstStyle/>
                    <a:p>
                      <a:r>
                        <a:rPr lang="en-US" sz="1800" b="1" dirty="0" smtClean="0">
                          <a:latin typeface="Avenir Medium"/>
                          <a:cs typeface="Avenir Medium"/>
                        </a:rPr>
                        <a:t>0.080</a:t>
                      </a:r>
                      <a:endParaRPr lang="en-US" sz="1800" b="1" dirty="0">
                        <a:latin typeface="Avenir Medium"/>
                        <a:cs typeface="Avenir Medium"/>
                      </a:endParaRPr>
                    </a:p>
                  </a:txBody>
                  <a:tcPr>
                    <a:solidFill>
                      <a:schemeClr val="accent3">
                        <a:lumMod val="60000"/>
                        <a:lumOff val="40000"/>
                      </a:schemeClr>
                    </a:solidFill>
                  </a:tcPr>
                </a:tc>
              </a:tr>
              <a:tr h="36175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latin typeface="Avenir Medium"/>
                          <a:cs typeface="Avenir Medium"/>
                        </a:rPr>
                        <a:t>Cytochrome P450</a:t>
                      </a:r>
                    </a:p>
                  </a:txBody>
                  <a:tcPr>
                    <a:solidFill>
                      <a:schemeClr val="bg1">
                        <a:lumMod val="65000"/>
                      </a:schemeClr>
                    </a:solidFill>
                  </a:tcPr>
                </a:tc>
                <a:tc>
                  <a:txBody>
                    <a:bodyPr/>
                    <a:lstStyle/>
                    <a:p>
                      <a:r>
                        <a:rPr lang="en-US" sz="1400" b="1" dirty="0" smtClean="0">
                          <a:latin typeface="Avenir Medium"/>
                          <a:cs typeface="Avenir Medium"/>
                        </a:rPr>
                        <a:t>Toxins</a:t>
                      </a:r>
                      <a:endParaRPr lang="en-US" sz="1400" b="1" dirty="0">
                        <a:latin typeface="Avenir Medium"/>
                        <a:cs typeface="Avenir Medium"/>
                      </a:endParaRPr>
                    </a:p>
                  </a:txBody>
                  <a:tcPr>
                    <a:solidFill>
                      <a:schemeClr val="bg1">
                        <a:lumMod val="65000"/>
                      </a:schemeClr>
                    </a:solidFill>
                  </a:tcPr>
                </a:tc>
                <a:tc>
                  <a:txBody>
                    <a:bodyPr/>
                    <a:lstStyle/>
                    <a:p>
                      <a:r>
                        <a:rPr lang="en-US" sz="1400" b="1" dirty="0" smtClean="0">
                          <a:latin typeface="Avenir Medium"/>
                          <a:cs typeface="Avenir Medium"/>
                        </a:rPr>
                        <a:t>0.70</a:t>
                      </a:r>
                      <a:endParaRPr lang="en-US" sz="1400" b="1" dirty="0">
                        <a:latin typeface="Avenir Medium"/>
                        <a:cs typeface="Avenir Medium"/>
                      </a:endParaRPr>
                    </a:p>
                  </a:txBody>
                  <a:tcPr>
                    <a:solidFill>
                      <a:schemeClr val="bg1">
                        <a:lumMod val="65000"/>
                      </a:schemeClr>
                    </a:solidFill>
                  </a:tcPr>
                </a:tc>
              </a:tr>
              <a:tr h="36175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err="1" smtClean="0">
                          <a:latin typeface="Avenir Medium"/>
                          <a:cs typeface="Avenir Medium"/>
                        </a:rPr>
                        <a:t>Arachidonate</a:t>
                      </a:r>
                      <a:r>
                        <a:rPr lang="en-US" sz="1400" b="1" dirty="0" smtClean="0">
                          <a:latin typeface="Avenir Medium"/>
                          <a:cs typeface="Avenir Medium"/>
                        </a:rPr>
                        <a:t> 5-lipoxygenase</a:t>
                      </a:r>
                    </a:p>
                  </a:txBody>
                  <a:tcPr>
                    <a:solidFill>
                      <a:schemeClr val="bg1">
                        <a:lumMod val="75000"/>
                      </a:schemeClr>
                    </a:solidFill>
                  </a:tcPr>
                </a:tc>
                <a:tc>
                  <a:txBody>
                    <a:bodyPr/>
                    <a:lstStyle/>
                    <a:p>
                      <a:r>
                        <a:rPr lang="en-US" sz="1400" b="1" dirty="0" smtClean="0">
                          <a:latin typeface="Avenir Medium"/>
                          <a:cs typeface="Avenir Medium"/>
                        </a:rPr>
                        <a:t>Inflammation</a:t>
                      </a:r>
                      <a:endParaRPr lang="en-US" sz="1400" b="1" dirty="0">
                        <a:latin typeface="Avenir Medium"/>
                        <a:cs typeface="Avenir Medium"/>
                      </a:endParaRPr>
                    </a:p>
                  </a:txBody>
                  <a:tcPr>
                    <a:solidFill>
                      <a:schemeClr val="bg1">
                        <a:lumMod val="75000"/>
                      </a:schemeClr>
                    </a:solidFill>
                  </a:tcPr>
                </a:tc>
                <a:tc>
                  <a:txBody>
                    <a:bodyPr/>
                    <a:lstStyle/>
                    <a:p>
                      <a:r>
                        <a:rPr lang="en-US" sz="1400" b="1" dirty="0" smtClean="0">
                          <a:latin typeface="Avenir Medium"/>
                          <a:cs typeface="Avenir Medium"/>
                        </a:rPr>
                        <a:t>0.29</a:t>
                      </a:r>
                      <a:endParaRPr lang="en-US" sz="1400" b="1" dirty="0">
                        <a:latin typeface="Avenir Medium"/>
                        <a:cs typeface="Avenir Medium"/>
                      </a:endParaRPr>
                    </a:p>
                  </a:txBody>
                  <a:tcPr>
                    <a:solidFill>
                      <a:schemeClr val="bg1">
                        <a:lumMod val="75000"/>
                      </a:schemeClr>
                    </a:solidFill>
                  </a:tcPr>
                </a:tc>
              </a:tr>
            </a:tbl>
          </a:graphicData>
        </a:graphic>
      </p:graphicFrame>
      <p:sp>
        <p:nvSpPr>
          <p:cNvPr id="2" name="Frame 1"/>
          <p:cNvSpPr/>
          <p:nvPr/>
        </p:nvSpPr>
        <p:spPr>
          <a:xfrm>
            <a:off x="205618" y="1913469"/>
            <a:ext cx="8720667" cy="423331"/>
          </a:xfrm>
          <a:prstGeom prst="frame">
            <a:avLst>
              <a:gd name="adj1" fmla="val 6094"/>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Frame 7"/>
          <p:cNvSpPr/>
          <p:nvPr/>
        </p:nvSpPr>
        <p:spPr>
          <a:xfrm>
            <a:off x="205618" y="3776137"/>
            <a:ext cx="8720667" cy="391883"/>
          </a:xfrm>
          <a:prstGeom prst="frame">
            <a:avLst>
              <a:gd name="adj1" fmla="val 8877"/>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Frame 6"/>
          <p:cNvSpPr/>
          <p:nvPr/>
        </p:nvSpPr>
        <p:spPr>
          <a:xfrm>
            <a:off x="205618" y="5588005"/>
            <a:ext cx="8720667" cy="391883"/>
          </a:xfrm>
          <a:prstGeom prst="frame">
            <a:avLst>
              <a:gd name="adj1" fmla="val 8877"/>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5910241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4940" y="426845"/>
            <a:ext cx="7198662" cy="733778"/>
          </a:xfrm>
        </p:spPr>
        <p:txBody>
          <a:bodyPr>
            <a:noAutofit/>
          </a:bodyPr>
          <a:lstStyle/>
          <a:p>
            <a:pPr>
              <a:lnSpc>
                <a:spcPct val="90000"/>
              </a:lnSpc>
            </a:pPr>
            <a:r>
              <a:rPr lang="en-US" dirty="0" smtClean="0"/>
              <a:t>Protein repair, growth, metabolism significantly higher in northern bays </a:t>
            </a:r>
            <a:endParaRPr lang="en-US" i="1" dirty="0"/>
          </a:p>
        </p:txBody>
      </p:sp>
      <p:grpSp>
        <p:nvGrpSpPr>
          <p:cNvPr id="24" name="Group 23"/>
          <p:cNvGrpSpPr/>
          <p:nvPr/>
        </p:nvGrpSpPr>
        <p:grpSpPr>
          <a:xfrm>
            <a:off x="2567952" y="1367012"/>
            <a:ext cx="6364382" cy="5034189"/>
            <a:chOff x="2106847" y="1349371"/>
            <a:chExt cx="6364382" cy="5034189"/>
          </a:xfrm>
        </p:grpSpPr>
        <p:pic>
          <p:nvPicPr>
            <p:cNvPr id="25" name="Picture 24" descr="ArcGIS-map1.png"/>
            <p:cNvPicPr>
              <a:picLocks noChangeAspect="1"/>
            </p:cNvPicPr>
            <p:nvPr/>
          </p:nvPicPr>
          <p:blipFill rotWithShape="1">
            <a:blip r:embed="rId3">
              <a:extLst>
                <a:ext uri="{28A0092B-C50C-407E-A947-70E740481C1C}">
                  <a14:useLocalDpi xmlns:a14="http://schemas.microsoft.com/office/drawing/2010/main" val="0"/>
                </a:ext>
              </a:extLst>
            </a:blip>
            <a:srcRect t="12219" r="33123"/>
            <a:stretch/>
          </p:blipFill>
          <p:spPr>
            <a:xfrm>
              <a:off x="2106847" y="1349371"/>
              <a:ext cx="6310004" cy="5034188"/>
            </a:xfrm>
            <a:prstGeom prst="rect">
              <a:avLst/>
            </a:prstGeom>
          </p:spPr>
        </p:pic>
        <p:sp>
          <p:nvSpPr>
            <p:cNvPr id="26" name="Line Callout 2 25"/>
            <p:cNvSpPr/>
            <p:nvPr/>
          </p:nvSpPr>
          <p:spPr>
            <a:xfrm flipH="1">
              <a:off x="6586895" y="2791760"/>
              <a:ext cx="1829956" cy="334683"/>
            </a:xfrm>
            <a:prstGeom prst="borderCallout2">
              <a:avLst>
                <a:gd name="adj1" fmla="val 57355"/>
                <a:gd name="adj2" fmla="val -252"/>
                <a:gd name="adj3" fmla="val 50737"/>
                <a:gd name="adj4" fmla="val -506"/>
                <a:gd name="adj5" fmla="val 65958"/>
                <a:gd name="adj6" fmla="val -193459"/>
              </a:avLst>
            </a:prstGeom>
            <a:solidFill>
              <a:srgbClr val="60A4CB"/>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b="1" cap="small" dirty="0" smtClean="0">
                  <a:solidFill>
                    <a:srgbClr val="000000"/>
                  </a:solidFill>
                  <a:latin typeface="Calibri"/>
                  <a:cs typeface="Calibri"/>
                </a:rPr>
                <a:t>Port Gamble Bay</a:t>
              </a:r>
            </a:p>
          </p:txBody>
        </p:sp>
        <p:sp>
          <p:nvSpPr>
            <p:cNvPr id="27" name="Line Callout 2 26"/>
            <p:cNvSpPr/>
            <p:nvPr/>
          </p:nvSpPr>
          <p:spPr>
            <a:xfrm flipH="1">
              <a:off x="4861374" y="5655733"/>
              <a:ext cx="3609855" cy="727827"/>
            </a:xfrm>
            <a:prstGeom prst="borderCallout2">
              <a:avLst>
                <a:gd name="adj1" fmla="val 57355"/>
                <a:gd name="adj2" fmla="val -252"/>
                <a:gd name="adj3" fmla="val 50737"/>
                <a:gd name="adj4" fmla="val -506"/>
                <a:gd name="adj5" fmla="val 54479"/>
                <a:gd name="adj6" fmla="val -11879"/>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50000"/>
                </a:lnSpc>
              </a:pPr>
              <a:endParaRPr lang="en-US" sz="2000" b="1" cap="small" dirty="0" smtClean="0">
                <a:solidFill>
                  <a:srgbClr val="000000"/>
                </a:solidFill>
                <a:latin typeface="Century Gothic"/>
                <a:cs typeface="Century Gothic"/>
              </a:endParaRPr>
            </a:p>
            <a:p>
              <a:pPr>
                <a:lnSpc>
                  <a:spcPct val="50000"/>
                </a:lnSpc>
                <a:spcAft>
                  <a:spcPts val="1200"/>
                </a:spcAft>
              </a:pPr>
              <a:r>
                <a:rPr lang="en-US" sz="2000" b="1" cap="small" dirty="0" smtClean="0">
                  <a:solidFill>
                    <a:srgbClr val="000000"/>
                  </a:solidFill>
                  <a:latin typeface="Century Gothic"/>
                  <a:cs typeface="Century Gothic"/>
                </a:rPr>
                <a:t>	Unvegetated (low pH)</a:t>
              </a:r>
            </a:p>
            <a:p>
              <a:pPr>
                <a:lnSpc>
                  <a:spcPct val="50000"/>
                </a:lnSpc>
                <a:spcAft>
                  <a:spcPts val="1200"/>
                </a:spcAft>
              </a:pPr>
              <a:r>
                <a:rPr lang="en-US" sz="2000" b="1" cap="small" dirty="0">
                  <a:solidFill>
                    <a:srgbClr val="000000"/>
                  </a:solidFill>
                  <a:latin typeface="Century Gothic"/>
                  <a:cs typeface="Century Gothic"/>
                </a:rPr>
                <a:t>	Eelgrass (high pH)</a:t>
              </a:r>
            </a:p>
            <a:p>
              <a:pPr>
                <a:lnSpc>
                  <a:spcPct val="50000"/>
                </a:lnSpc>
                <a:spcAft>
                  <a:spcPts val="1200"/>
                </a:spcAft>
              </a:pPr>
              <a:endParaRPr lang="en-US" sz="2000" b="1" cap="small" dirty="0" smtClean="0">
                <a:solidFill>
                  <a:srgbClr val="000000"/>
                </a:solidFill>
                <a:latin typeface="Century Gothic"/>
                <a:cs typeface="Century Gothic"/>
              </a:endParaRPr>
            </a:p>
          </p:txBody>
        </p:sp>
        <p:sp>
          <p:nvSpPr>
            <p:cNvPr id="28" name="Line Callout 2 27"/>
            <p:cNvSpPr/>
            <p:nvPr/>
          </p:nvSpPr>
          <p:spPr>
            <a:xfrm flipH="1">
              <a:off x="6586895" y="4580473"/>
              <a:ext cx="1389638" cy="360413"/>
            </a:xfrm>
            <a:prstGeom prst="borderCallout2">
              <a:avLst>
                <a:gd name="adj1" fmla="val 57355"/>
                <a:gd name="adj2" fmla="val -252"/>
                <a:gd name="adj3" fmla="val 50737"/>
                <a:gd name="adj4" fmla="val -506"/>
                <a:gd name="adj5" fmla="val 65958"/>
                <a:gd name="adj6" fmla="val -193459"/>
              </a:avLst>
            </a:prstGeom>
            <a:solidFill>
              <a:srgbClr val="FF9232"/>
            </a:solidFill>
            <a:ln>
              <a:noFill/>
            </a:ln>
            <a:effectLst/>
            <a:scene3d>
              <a:camera prst="orthographicFront"/>
              <a:lightRig rig="threePt" dir="t">
                <a:rot lat="0" lon="0" rev="0"/>
              </a:lightRig>
            </a:scene3d>
            <a:sp3d contourW="9525" prstMaterial="matte">
              <a:bevelT w="0" h="0"/>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r>
                <a:rPr lang="en-US" b="1" cap="small" dirty="0" smtClean="0">
                  <a:solidFill>
                    <a:srgbClr val="000000"/>
                  </a:solidFill>
                  <a:latin typeface="Calibri"/>
                  <a:cs typeface="Calibri"/>
                </a:rPr>
                <a:t>Willapa Bay</a:t>
              </a:r>
            </a:p>
          </p:txBody>
        </p:sp>
        <p:sp>
          <p:nvSpPr>
            <p:cNvPr id="29" name="Oval 28"/>
            <p:cNvSpPr/>
            <p:nvPr/>
          </p:nvSpPr>
          <p:spPr>
            <a:xfrm>
              <a:off x="5708491" y="2791757"/>
              <a:ext cx="374778" cy="374778"/>
            </a:xfrm>
            <a:prstGeom prst="ellipse">
              <a:avLst/>
            </a:prstGeom>
            <a:solidFill>
              <a:srgbClr val="60A4CB"/>
            </a:solidFill>
            <a:ln>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0" name="Oval 29"/>
            <p:cNvSpPr/>
            <p:nvPr/>
          </p:nvSpPr>
          <p:spPr>
            <a:xfrm>
              <a:off x="4468141" y="4597407"/>
              <a:ext cx="360413" cy="360413"/>
            </a:xfrm>
            <a:prstGeom prst="ellipse">
              <a:avLst/>
            </a:prstGeom>
            <a:solidFill>
              <a:srgbClr val="FF9232"/>
            </a:solidFill>
            <a:ln>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31" name="Line Callout 2 30"/>
            <p:cNvSpPr/>
            <p:nvPr/>
          </p:nvSpPr>
          <p:spPr>
            <a:xfrm flipH="1">
              <a:off x="6568291" y="3494421"/>
              <a:ext cx="1136375" cy="330831"/>
            </a:xfrm>
            <a:prstGeom prst="borderCallout2">
              <a:avLst>
                <a:gd name="adj1" fmla="val 57355"/>
                <a:gd name="adj2" fmla="val -252"/>
                <a:gd name="adj3" fmla="val 50737"/>
                <a:gd name="adj4" fmla="val -506"/>
                <a:gd name="adj5" fmla="val 65958"/>
                <a:gd name="adj6" fmla="val -193459"/>
              </a:avLst>
            </a:prstGeom>
            <a:solidFill>
              <a:srgbClr val="FFCC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cap="small" dirty="0" smtClean="0">
                  <a:solidFill>
                    <a:schemeClr val="tx1"/>
                  </a:solidFill>
                  <a:latin typeface="Calibri"/>
                  <a:cs typeface="Calibri"/>
                </a:rPr>
                <a:t>Case Inlet</a:t>
              </a:r>
            </a:p>
          </p:txBody>
        </p:sp>
        <p:sp>
          <p:nvSpPr>
            <p:cNvPr id="32" name="Oval 31"/>
            <p:cNvSpPr/>
            <p:nvPr/>
          </p:nvSpPr>
          <p:spPr>
            <a:xfrm>
              <a:off x="5619449" y="3496102"/>
              <a:ext cx="391008" cy="391008"/>
            </a:xfrm>
            <a:prstGeom prst="ellipse">
              <a:avLst/>
            </a:prstGeom>
            <a:solidFill>
              <a:srgbClr val="FFCC66"/>
            </a:solidFill>
            <a:ln w="6350" cmpd="sng">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33" name="Line Callout 2 32"/>
            <p:cNvSpPr/>
            <p:nvPr/>
          </p:nvSpPr>
          <p:spPr>
            <a:xfrm flipH="1">
              <a:off x="6568292" y="1934356"/>
              <a:ext cx="1346089" cy="325294"/>
            </a:xfrm>
            <a:prstGeom prst="borderCallout2">
              <a:avLst>
                <a:gd name="adj1" fmla="val 57355"/>
                <a:gd name="adj2" fmla="val -252"/>
                <a:gd name="adj3" fmla="val 50737"/>
                <a:gd name="adj4" fmla="val -506"/>
                <a:gd name="adj5" fmla="val 65958"/>
                <a:gd name="adj6" fmla="val -193459"/>
              </a:avLst>
            </a:prstGeom>
            <a:solidFill>
              <a:srgbClr val="004080"/>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b="1" cap="small" dirty="0" smtClean="0">
                  <a:solidFill>
                    <a:srgbClr val="FFFFFF"/>
                  </a:solidFill>
                  <a:latin typeface="Calibri"/>
                  <a:cs typeface="Calibri"/>
                </a:rPr>
                <a:t>Fidalgo Bay</a:t>
              </a:r>
            </a:p>
          </p:txBody>
        </p:sp>
        <p:sp>
          <p:nvSpPr>
            <p:cNvPr id="34" name="Oval 33"/>
            <p:cNvSpPr/>
            <p:nvPr/>
          </p:nvSpPr>
          <p:spPr>
            <a:xfrm>
              <a:off x="5708491" y="1914563"/>
              <a:ext cx="364880" cy="364880"/>
            </a:xfrm>
            <a:prstGeom prst="ellipse">
              <a:avLst/>
            </a:prstGeom>
            <a:solidFill>
              <a:srgbClr val="004080"/>
            </a:solidFill>
            <a:ln>
              <a:solidFill>
                <a:schemeClr val="bg1"/>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35" name="Oval 34"/>
            <p:cNvSpPr/>
            <p:nvPr/>
          </p:nvSpPr>
          <p:spPr>
            <a:xfrm>
              <a:off x="6052685" y="1914563"/>
              <a:ext cx="364880" cy="364880"/>
            </a:xfrm>
            <a:prstGeom prst="ellipse">
              <a:avLst/>
            </a:prstGeom>
            <a:pattFill prst="dkDnDiag">
              <a:fgClr>
                <a:srgbClr val="004080"/>
              </a:fgClr>
              <a:bgClr>
                <a:prstClr val="white"/>
              </a:bgClr>
            </a:pattFill>
            <a:ln>
              <a:solidFill>
                <a:schemeClr val="bg1"/>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36" name="Oval 35"/>
            <p:cNvSpPr/>
            <p:nvPr/>
          </p:nvSpPr>
          <p:spPr>
            <a:xfrm>
              <a:off x="6047154" y="2791760"/>
              <a:ext cx="374778" cy="374778"/>
            </a:xfrm>
            <a:prstGeom prst="ellipse">
              <a:avLst/>
            </a:prstGeom>
            <a:pattFill prst="dkDnDiag">
              <a:fgClr>
                <a:srgbClr val="60A4CB"/>
              </a:fgClr>
              <a:bgClr>
                <a:prstClr val="white"/>
              </a:bgClr>
            </a:pattFill>
            <a:ln>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7" name="Oval 36"/>
            <p:cNvSpPr/>
            <p:nvPr/>
          </p:nvSpPr>
          <p:spPr>
            <a:xfrm>
              <a:off x="5967353" y="3494421"/>
              <a:ext cx="391008" cy="391008"/>
            </a:xfrm>
            <a:prstGeom prst="ellipse">
              <a:avLst/>
            </a:prstGeom>
            <a:pattFill prst="dkDnDiag">
              <a:fgClr>
                <a:srgbClr val="FFCC66"/>
              </a:fgClr>
              <a:bgClr>
                <a:prstClr val="white"/>
              </a:bgClr>
            </a:pattFill>
            <a:ln w="6350" cmpd="sng">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38" name="Oval 37"/>
            <p:cNvSpPr/>
            <p:nvPr/>
          </p:nvSpPr>
          <p:spPr>
            <a:xfrm>
              <a:off x="4789871" y="4597410"/>
              <a:ext cx="360413" cy="360413"/>
            </a:xfrm>
            <a:prstGeom prst="ellipse">
              <a:avLst/>
            </a:prstGeom>
            <a:pattFill prst="dkDnDiag">
              <a:fgClr>
                <a:srgbClr val="FF9232"/>
              </a:fgClr>
              <a:bgClr>
                <a:prstClr val="white"/>
              </a:bgClr>
            </a:pattFill>
            <a:ln>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39" name="Oval 38"/>
            <p:cNvSpPr/>
            <p:nvPr/>
          </p:nvSpPr>
          <p:spPr>
            <a:xfrm>
              <a:off x="5447247" y="5537202"/>
              <a:ext cx="360413" cy="360413"/>
            </a:xfrm>
            <a:prstGeom prst="ellipse">
              <a:avLst/>
            </a:prstGeom>
            <a:solidFill>
              <a:schemeClr val="bg2">
                <a:lumMod val="25000"/>
              </a:schemeClr>
            </a:solidFill>
            <a:ln>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grpSp>
      <p:pic>
        <p:nvPicPr>
          <p:cNvPr id="19" name="Picture 18" descr="HSP90-Prot-Abundance-by-Ba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268" y="1517204"/>
            <a:ext cx="3482785" cy="4731197"/>
          </a:xfrm>
          <a:prstGeom prst="rect">
            <a:avLst/>
          </a:prstGeom>
        </p:spPr>
      </p:pic>
    </p:spTree>
    <p:extLst>
      <p:ext uri="{BB962C8B-B14F-4D97-AF65-F5344CB8AC3E}">
        <p14:creationId xmlns:p14="http://schemas.microsoft.com/office/powerpoint/2010/main" val="337164408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5670.jpg"/>
          <p:cNvPicPr>
            <a:picLocks noChangeAspect="1"/>
          </p:cNvPicPr>
          <p:nvPr/>
        </p:nvPicPr>
        <p:blipFill rotWithShape="1">
          <a:blip r:embed="rId3" cstate="print">
            <a:alphaModFix amt="52000"/>
            <a:extLst>
              <a:ext uri="{28A0092B-C50C-407E-A947-70E740481C1C}">
                <a14:useLocalDpi xmlns:a14="http://schemas.microsoft.com/office/drawing/2010/main" val="0"/>
              </a:ext>
            </a:extLst>
          </a:blip>
          <a:srcRect l="35352" r="37606"/>
          <a:stretch/>
        </p:blipFill>
        <p:spPr>
          <a:xfrm>
            <a:off x="7028287" y="1382889"/>
            <a:ext cx="1918157" cy="5319889"/>
          </a:xfrm>
          <a:prstGeom prst="rect">
            <a:avLst/>
          </a:prstGeom>
        </p:spPr>
      </p:pic>
      <p:sp>
        <p:nvSpPr>
          <p:cNvPr id="2" name="Title 1"/>
          <p:cNvSpPr>
            <a:spLocks noGrp="1"/>
          </p:cNvSpPr>
          <p:nvPr>
            <p:ph type="title"/>
          </p:nvPr>
        </p:nvSpPr>
        <p:spPr/>
        <p:txBody>
          <a:bodyPr/>
          <a:lstStyle/>
          <a:p>
            <a:r>
              <a:rPr lang="en-US" cap="small" dirty="0" smtClean="0"/>
              <a:t>Conclusions &amp; Next Steps</a:t>
            </a:r>
            <a:endParaRPr lang="en-US" cap="small" dirty="0"/>
          </a:p>
        </p:txBody>
      </p:sp>
      <p:sp>
        <p:nvSpPr>
          <p:cNvPr id="3" name="Content Placeholder 2"/>
          <p:cNvSpPr>
            <a:spLocks noGrp="1"/>
          </p:cNvSpPr>
          <p:nvPr>
            <p:ph sz="quarter" idx="1"/>
          </p:nvPr>
        </p:nvSpPr>
        <p:spPr>
          <a:xfrm>
            <a:off x="400528" y="1726621"/>
            <a:ext cx="6627759" cy="4657245"/>
          </a:xfrm>
        </p:spPr>
        <p:txBody>
          <a:bodyPr>
            <a:noAutofit/>
          </a:bodyPr>
          <a:lstStyle/>
          <a:p>
            <a:pPr marL="0" indent="0">
              <a:buNone/>
            </a:pPr>
            <a:r>
              <a:rPr lang="en-US" sz="2000" b="1" dirty="0" smtClean="0">
                <a:latin typeface="Avenir Medium"/>
                <a:cs typeface="Avenir Medium"/>
              </a:rPr>
              <a:t>Findings</a:t>
            </a:r>
          </a:p>
          <a:p>
            <a:r>
              <a:rPr lang="en-US" sz="2000" dirty="0" smtClean="0">
                <a:latin typeface="Avenir Medium"/>
                <a:cs typeface="Avenir Medium"/>
              </a:rPr>
              <a:t>Eelgrass beds effectively buffered water,  </a:t>
            </a:r>
            <a:r>
              <a:rPr lang="en-US" sz="2000" dirty="0" smtClean="0">
                <a:solidFill>
                  <a:srgbClr val="000000"/>
                </a:solidFill>
                <a:latin typeface="Wingdings"/>
                <a:ea typeface="Wingdings"/>
                <a:cs typeface="Wingdings"/>
                <a:sym typeface="Wingdings"/>
              </a:rPr>
              <a:t></a:t>
            </a:r>
            <a:r>
              <a:rPr lang="en-US" sz="2000" dirty="0" smtClean="0">
                <a:solidFill>
                  <a:srgbClr val="000000"/>
                </a:solidFill>
                <a:latin typeface="Avenir Medium"/>
                <a:cs typeface="Avenir Medium"/>
              </a:rPr>
              <a:t>pH</a:t>
            </a:r>
            <a:endParaRPr lang="en-US" sz="2000" dirty="0" smtClean="0">
              <a:latin typeface="Avenir Medium"/>
              <a:cs typeface="Avenir Medium"/>
            </a:endParaRPr>
          </a:p>
          <a:p>
            <a:r>
              <a:rPr lang="en-US" sz="2000" dirty="0" smtClean="0">
                <a:latin typeface="Avenir Medium"/>
                <a:cs typeface="Avenir Medium"/>
              </a:rPr>
              <a:t>No </a:t>
            </a:r>
            <a:r>
              <a:rPr lang="en-US" sz="2000" dirty="0" smtClean="0">
                <a:latin typeface="Avenir Medium"/>
                <a:cs typeface="Avenir Medium"/>
              </a:rPr>
              <a:t>differences in</a:t>
            </a:r>
            <a:r>
              <a:rPr lang="en-US" sz="2000" dirty="0" smtClean="0">
                <a:latin typeface="Avenir Medium"/>
                <a:cs typeface="Avenir Medium"/>
              </a:rPr>
              <a:t> growth, survival, or stress-related proteins observed between pH </a:t>
            </a:r>
          </a:p>
          <a:p>
            <a:r>
              <a:rPr lang="en-US" sz="2000" dirty="0" smtClean="0">
                <a:latin typeface="Avenir Medium"/>
                <a:cs typeface="Avenir Medium"/>
              </a:rPr>
              <a:t>F</a:t>
            </a:r>
            <a:r>
              <a:rPr lang="en-US" sz="2000" dirty="0" smtClean="0">
                <a:latin typeface="Avenir Medium"/>
                <a:cs typeface="Avenir Medium"/>
              </a:rPr>
              <a:t>aster growth and </a:t>
            </a:r>
            <a:r>
              <a:rPr lang="en-US" sz="2000" dirty="0" smtClean="0">
                <a:latin typeface="Avenir Medium"/>
                <a:cs typeface="Avenir Medium"/>
              </a:rPr>
              <a:t>more metabolic/growth </a:t>
            </a:r>
            <a:r>
              <a:rPr lang="en-US" sz="2000" dirty="0" smtClean="0">
                <a:latin typeface="Avenir Medium"/>
                <a:cs typeface="Avenir Medium"/>
              </a:rPr>
              <a:t>proteins in northern bays </a:t>
            </a:r>
            <a:endParaRPr lang="en-US" sz="2000" dirty="0" smtClean="0">
              <a:latin typeface="Avenir Medium"/>
              <a:cs typeface="Avenir Medium"/>
            </a:endParaRPr>
          </a:p>
          <a:p>
            <a:pPr marL="0" indent="0">
              <a:buNone/>
            </a:pPr>
            <a:endParaRPr lang="en-US" sz="1200" dirty="0" smtClean="0">
              <a:latin typeface="Avenir Medium"/>
              <a:cs typeface="Avenir Medium"/>
            </a:endParaRPr>
          </a:p>
          <a:p>
            <a:pPr marL="0" indent="0">
              <a:buNone/>
            </a:pPr>
            <a:r>
              <a:rPr lang="en-US" sz="2000" b="1" dirty="0" smtClean="0">
                <a:latin typeface="Avenir Medium"/>
                <a:cs typeface="Avenir Medium"/>
              </a:rPr>
              <a:t>Future studies</a:t>
            </a:r>
            <a:endParaRPr lang="en-US" sz="2000" b="1" dirty="0">
              <a:latin typeface="Avenir Medium"/>
              <a:cs typeface="Avenir Medium"/>
            </a:endParaRPr>
          </a:p>
          <a:p>
            <a:r>
              <a:rPr lang="en-US" sz="2000" dirty="0" smtClean="0">
                <a:latin typeface="Avenir Medium"/>
                <a:cs typeface="Avenir Medium"/>
              </a:rPr>
              <a:t>Monitor proteins over time – how dynamic are they? Why poor performance in Case Inlet?  </a:t>
            </a:r>
          </a:p>
          <a:p>
            <a:r>
              <a:rPr lang="en-US" sz="2000" dirty="0" smtClean="0">
                <a:latin typeface="Avenir Medium"/>
                <a:cs typeface="Avenir Medium"/>
              </a:rPr>
              <a:t>Compare chlorophyll data between bays – more phytoplankton in northern bays? </a:t>
            </a:r>
          </a:p>
          <a:p>
            <a:r>
              <a:rPr lang="en-US" sz="2000" dirty="0" smtClean="0">
                <a:latin typeface="Avenir Medium"/>
                <a:cs typeface="Avenir Medium"/>
              </a:rPr>
              <a:t>Assess </a:t>
            </a:r>
            <a:r>
              <a:rPr lang="en-US" sz="2000" dirty="0" smtClean="0">
                <a:latin typeface="Avenir Medium"/>
                <a:cs typeface="Avenir Medium"/>
              </a:rPr>
              <a:t>proteins for use as site suitability assays</a:t>
            </a:r>
          </a:p>
        </p:txBody>
      </p:sp>
    </p:spTree>
    <p:extLst>
      <p:ext uri="{BB962C8B-B14F-4D97-AF65-F5344CB8AC3E}">
        <p14:creationId xmlns:p14="http://schemas.microsoft.com/office/powerpoint/2010/main" val="32408659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small" dirty="0" smtClean="0"/>
              <a:t>Thank you</a:t>
            </a:r>
            <a:r>
              <a:rPr lang="is-IS" cap="small" dirty="0" smtClean="0"/>
              <a:t>… </a:t>
            </a:r>
            <a:endParaRPr lang="en-US" cap="small" dirty="0"/>
          </a:p>
        </p:txBody>
      </p:sp>
      <p:sp>
        <p:nvSpPr>
          <p:cNvPr id="3" name="Content Placeholder 2"/>
          <p:cNvSpPr>
            <a:spLocks noGrp="1"/>
          </p:cNvSpPr>
          <p:nvPr>
            <p:ph sz="quarter" idx="1"/>
          </p:nvPr>
        </p:nvSpPr>
        <p:spPr>
          <a:xfrm>
            <a:off x="301752" y="1713311"/>
            <a:ext cx="8503920" cy="3180419"/>
          </a:xfrm>
        </p:spPr>
        <p:txBody>
          <a:bodyPr>
            <a:normAutofit/>
          </a:bodyPr>
          <a:lstStyle/>
          <a:p>
            <a:r>
              <a:rPr lang="en-US" sz="2000" dirty="0" smtClean="0">
                <a:latin typeface="Avenir Medium"/>
                <a:cs typeface="Avenir Medium"/>
              </a:rPr>
              <a:t>Emma Timmins-</a:t>
            </a:r>
            <a:r>
              <a:rPr lang="en-US" sz="2000" dirty="0" err="1" smtClean="0">
                <a:latin typeface="Avenir Medium"/>
                <a:cs typeface="Avenir Medium"/>
              </a:rPr>
              <a:t>Schiffman</a:t>
            </a:r>
            <a:r>
              <a:rPr lang="en-US" sz="2000" dirty="0" smtClean="0">
                <a:latin typeface="Avenir Medium"/>
                <a:cs typeface="Avenir Medium"/>
              </a:rPr>
              <a:t> &amp; the rest of the Brook </a:t>
            </a:r>
            <a:r>
              <a:rPr lang="en-US" sz="2000" dirty="0" smtClean="0">
                <a:latin typeface="Avenir Medium"/>
                <a:cs typeface="Avenir Medium"/>
              </a:rPr>
              <a:t>Nunn &amp; </a:t>
            </a:r>
            <a:r>
              <a:rPr lang="en-US" sz="2000" dirty="0" err="1" smtClean="0">
                <a:latin typeface="Avenir Medium"/>
                <a:cs typeface="Avenir Medium"/>
              </a:rPr>
              <a:t>McCoss</a:t>
            </a:r>
            <a:r>
              <a:rPr lang="en-US" sz="2000" dirty="0" smtClean="0">
                <a:latin typeface="Avenir Medium"/>
                <a:cs typeface="Avenir Medium"/>
              </a:rPr>
              <a:t> labs, </a:t>
            </a:r>
            <a:r>
              <a:rPr lang="en-US" sz="2000" dirty="0" smtClean="0">
                <a:latin typeface="Avenir Medium"/>
                <a:cs typeface="Avenir Medium"/>
              </a:rPr>
              <a:t>UW Genome Sciences</a:t>
            </a:r>
          </a:p>
          <a:p>
            <a:r>
              <a:rPr lang="en-US" sz="2000" dirty="0" smtClean="0">
                <a:latin typeface="Avenir Medium"/>
                <a:cs typeface="Avenir Medium"/>
              </a:rPr>
              <a:t>Micah </a:t>
            </a:r>
            <a:r>
              <a:rPr lang="en-US" sz="2000" dirty="0" err="1" smtClean="0">
                <a:latin typeface="Avenir Medium"/>
                <a:cs typeface="Avenir Medium"/>
              </a:rPr>
              <a:t>Horwith</a:t>
            </a:r>
            <a:r>
              <a:rPr lang="en-US" sz="2000" dirty="0" smtClean="0">
                <a:latin typeface="Avenir Medium"/>
                <a:cs typeface="Avenir Medium"/>
              </a:rPr>
              <a:t>, WA Department of Natural Resources</a:t>
            </a:r>
          </a:p>
          <a:p>
            <a:r>
              <a:rPr lang="en-US" sz="2000" dirty="0" smtClean="0">
                <a:latin typeface="Avenir Medium"/>
                <a:cs typeface="Avenir Medium"/>
              </a:rPr>
              <a:t>Alex Lowe, UW Biology</a:t>
            </a:r>
          </a:p>
          <a:p>
            <a:r>
              <a:rPr lang="en-US" sz="2000" dirty="0" err="1" smtClean="0">
                <a:latin typeface="Avenir Medium"/>
                <a:cs typeface="Avenir Medium"/>
              </a:rPr>
              <a:t>Yaamini</a:t>
            </a:r>
            <a:r>
              <a:rPr lang="en-US" sz="2000" dirty="0" smtClean="0">
                <a:latin typeface="Avenir Medium"/>
                <a:cs typeface="Avenir Medium"/>
              </a:rPr>
              <a:t> </a:t>
            </a:r>
            <a:r>
              <a:rPr lang="en-US" sz="2000" dirty="0" err="1" smtClean="0">
                <a:latin typeface="Avenir Medium"/>
                <a:cs typeface="Avenir Medium"/>
              </a:rPr>
              <a:t>Venkataraman</a:t>
            </a:r>
            <a:r>
              <a:rPr lang="en-US" sz="2000" dirty="0" smtClean="0">
                <a:latin typeface="Avenir Medium"/>
                <a:cs typeface="Avenir Medium"/>
              </a:rPr>
              <a:t>, Jose Guzman, Grace Crandall, Sean </a:t>
            </a:r>
            <a:r>
              <a:rPr lang="en-US" sz="2000" dirty="0" err="1" smtClean="0">
                <a:latin typeface="Avenir Medium"/>
                <a:cs typeface="Avenir Medium"/>
              </a:rPr>
              <a:t>Bennet</a:t>
            </a:r>
            <a:r>
              <a:rPr lang="en-US" sz="2000" dirty="0" smtClean="0">
                <a:latin typeface="Avenir Medium"/>
                <a:cs typeface="Avenir Medium"/>
              </a:rPr>
              <a:t>, Steven Roberts, UW SAFS</a:t>
            </a:r>
          </a:p>
          <a:p>
            <a:r>
              <a:rPr lang="en-US" sz="2000" dirty="0">
                <a:latin typeface="Avenir Medium"/>
                <a:cs typeface="Avenir Medium"/>
              </a:rPr>
              <a:t>This work is supported by NSF GRFP </a:t>
            </a:r>
          </a:p>
          <a:p>
            <a:endParaRPr lang="en-US" sz="2000" dirty="0" smtClean="0">
              <a:latin typeface="Avenir Medium"/>
              <a:cs typeface="Avenir Medium"/>
            </a:endParaRPr>
          </a:p>
        </p:txBody>
      </p:sp>
      <p:pic>
        <p:nvPicPr>
          <p:cNvPr id="4" name="Picture 3" descr="Roberts-lab-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741" y="5187381"/>
            <a:ext cx="1612840" cy="1416619"/>
          </a:xfrm>
          <a:prstGeom prst="rect">
            <a:avLst/>
          </a:prstGeom>
        </p:spPr>
      </p:pic>
      <p:pic>
        <p:nvPicPr>
          <p:cNvPr id="5" name="Picture 4" descr="NSF_log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5533" y="5275501"/>
            <a:ext cx="1328499" cy="1328499"/>
          </a:xfrm>
          <a:prstGeom prst="rect">
            <a:avLst/>
          </a:prstGeom>
        </p:spPr>
      </p:pic>
      <p:pic>
        <p:nvPicPr>
          <p:cNvPr id="6" name="Picture 5" descr="safs_logo3001.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33602" y="5275500"/>
            <a:ext cx="804147" cy="1328500"/>
          </a:xfrm>
          <a:prstGeom prst="rect">
            <a:avLst/>
          </a:prstGeom>
        </p:spPr>
      </p:pic>
      <p:pic>
        <p:nvPicPr>
          <p:cNvPr id="7" name="Picture 6"/>
          <p:cNvPicPr>
            <a:picLocks noChangeAspect="1"/>
          </p:cNvPicPr>
          <p:nvPr/>
        </p:nvPicPr>
        <p:blipFill>
          <a:blip r:embed="rId6"/>
          <a:stretch>
            <a:fillRect/>
          </a:stretch>
        </p:blipFill>
        <p:spPr>
          <a:xfrm>
            <a:off x="6676546" y="5399996"/>
            <a:ext cx="2044461" cy="856752"/>
          </a:xfrm>
          <a:prstGeom prst="rect">
            <a:avLst/>
          </a:prstGeom>
        </p:spPr>
      </p:pic>
      <p:pic>
        <p:nvPicPr>
          <p:cNvPr id="8" name="Picture 7"/>
          <p:cNvPicPr>
            <a:picLocks noChangeAspect="1"/>
          </p:cNvPicPr>
          <p:nvPr/>
        </p:nvPicPr>
        <p:blipFill>
          <a:blip r:embed="rId7"/>
          <a:stretch>
            <a:fillRect/>
          </a:stretch>
        </p:blipFill>
        <p:spPr>
          <a:xfrm>
            <a:off x="3420533" y="5275501"/>
            <a:ext cx="1385147" cy="1385147"/>
          </a:xfrm>
          <a:prstGeom prst="rect">
            <a:avLst/>
          </a:prstGeom>
        </p:spPr>
      </p:pic>
    </p:spTree>
    <p:extLst>
      <p:ext uri="{BB962C8B-B14F-4D97-AF65-F5344CB8AC3E}">
        <p14:creationId xmlns:p14="http://schemas.microsoft.com/office/powerpoint/2010/main" val="52835934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small" dirty="0" smtClean="0">
                <a:latin typeface="Garamond"/>
                <a:cs typeface="Garamond"/>
              </a:rPr>
              <a:t>Physiology assed via </a:t>
            </a:r>
            <a:r>
              <a:rPr lang="en-US" b="1" i="1" cap="small" dirty="0" smtClean="0">
                <a:latin typeface="Garamond"/>
                <a:cs typeface="Garamond"/>
              </a:rPr>
              <a:t>Proteomics</a:t>
            </a:r>
            <a:endParaRPr lang="en-US" b="1" i="1" cap="small" dirty="0">
              <a:latin typeface="Garamond"/>
              <a:cs typeface="Garamond"/>
            </a:endParaRPr>
          </a:p>
        </p:txBody>
      </p:sp>
      <p:sp>
        <p:nvSpPr>
          <p:cNvPr id="3" name="Content Placeholder 2"/>
          <p:cNvSpPr>
            <a:spLocks noGrp="1"/>
          </p:cNvSpPr>
          <p:nvPr>
            <p:ph sz="quarter" idx="1"/>
          </p:nvPr>
        </p:nvSpPr>
        <p:spPr>
          <a:xfrm>
            <a:off x="619279" y="1710266"/>
            <a:ext cx="5101769" cy="4351867"/>
          </a:xfrm>
        </p:spPr>
        <p:txBody>
          <a:bodyPr>
            <a:normAutofit fontScale="92500"/>
          </a:bodyPr>
          <a:lstStyle/>
          <a:p>
            <a:pPr marL="0" indent="0">
              <a:buNone/>
            </a:pPr>
            <a:r>
              <a:rPr lang="en-US" sz="2800" dirty="0" smtClean="0">
                <a:latin typeface="Avenir Medium"/>
                <a:cs typeface="Avenir Medium"/>
              </a:rPr>
              <a:t>Proteins</a:t>
            </a:r>
            <a:r>
              <a:rPr lang="is-IS" sz="2800" dirty="0" smtClean="0">
                <a:latin typeface="Avenir Medium"/>
                <a:cs typeface="Avenir Medium"/>
              </a:rPr>
              <a:t>…</a:t>
            </a:r>
          </a:p>
          <a:p>
            <a:pPr marL="0" indent="0">
              <a:buNone/>
            </a:pPr>
            <a:endParaRPr lang="en-US" sz="2800" dirty="0">
              <a:latin typeface="Avenir Medium"/>
              <a:cs typeface="Avenir Medium"/>
            </a:endParaRPr>
          </a:p>
          <a:p>
            <a:pPr>
              <a:buFont typeface="Lucida Grande"/>
              <a:buChar char="-"/>
            </a:pPr>
            <a:r>
              <a:rPr lang="en-US" sz="2800" dirty="0" smtClean="0">
                <a:latin typeface="Avenir Medium"/>
                <a:cs typeface="Avenir Medium"/>
              </a:rPr>
              <a:t>carry out most cellular activity</a:t>
            </a:r>
          </a:p>
          <a:p>
            <a:pPr>
              <a:buFont typeface="Lucida Grande"/>
              <a:buChar char="-"/>
            </a:pPr>
            <a:endParaRPr lang="en-US" sz="2800" dirty="0" smtClean="0">
              <a:latin typeface="Avenir Medium"/>
              <a:cs typeface="Avenir Medium"/>
            </a:endParaRPr>
          </a:p>
          <a:p>
            <a:pPr>
              <a:buFont typeface="Lucida Grande"/>
              <a:buChar char="-"/>
            </a:pPr>
            <a:r>
              <a:rPr lang="en-US" sz="2800" dirty="0" smtClean="0">
                <a:latin typeface="Avenir Medium"/>
                <a:cs typeface="Avenir Medium"/>
              </a:rPr>
              <a:t>change based on environment, are dynamic</a:t>
            </a:r>
          </a:p>
          <a:p>
            <a:pPr>
              <a:buFont typeface="Lucida Grande"/>
              <a:buChar char="-"/>
            </a:pPr>
            <a:endParaRPr lang="en-US" sz="2800" dirty="0" smtClean="0">
              <a:latin typeface="Avenir Medium"/>
              <a:cs typeface="Avenir Medium"/>
            </a:endParaRPr>
          </a:p>
          <a:p>
            <a:pPr>
              <a:buFont typeface="Lucida Grande"/>
              <a:buChar char="-"/>
            </a:pPr>
            <a:r>
              <a:rPr lang="en-US" sz="2800" dirty="0" smtClean="0">
                <a:latin typeface="Avenir Medium"/>
                <a:cs typeface="Avenir Medium"/>
              </a:rPr>
              <a:t>provide direct measure </a:t>
            </a:r>
            <a:r>
              <a:rPr lang="en-US" sz="2800" dirty="0">
                <a:latin typeface="Avenir Medium"/>
                <a:cs typeface="Avenir Medium"/>
              </a:rPr>
              <a:t>of physiology, energy allocation</a:t>
            </a:r>
          </a:p>
          <a:p>
            <a:pPr>
              <a:buFont typeface="Lucida Grande"/>
              <a:buChar char="-"/>
            </a:pPr>
            <a:endParaRPr lang="en-US" sz="2800" dirty="0" smtClean="0">
              <a:latin typeface="Avenir Medium"/>
              <a:cs typeface="Avenir Medium"/>
            </a:endParaRPr>
          </a:p>
          <a:p>
            <a:pPr marL="0" indent="0">
              <a:buNone/>
            </a:pPr>
            <a:endParaRPr lang="en-US" sz="2300" dirty="0" smtClean="0">
              <a:latin typeface="Avenir Medium"/>
              <a:cs typeface="Avenir Medium"/>
            </a:endParaRPr>
          </a:p>
        </p:txBody>
      </p:sp>
      <p:pic>
        <p:nvPicPr>
          <p:cNvPr id="7" name="Picture 6"/>
          <p:cNvPicPr>
            <a:picLocks noChangeAspect="1"/>
          </p:cNvPicPr>
          <p:nvPr/>
        </p:nvPicPr>
        <p:blipFill rotWithShape="1">
          <a:blip r:embed="rId3">
            <a:alphaModFix amt="90000"/>
          </a:blip>
          <a:srcRect r="45671"/>
          <a:stretch/>
        </p:blipFill>
        <p:spPr>
          <a:xfrm>
            <a:off x="6248400" y="1439333"/>
            <a:ext cx="2675466" cy="4932830"/>
          </a:xfrm>
          <a:prstGeom prst="rect">
            <a:avLst/>
          </a:prstGeom>
          <a:ln>
            <a:solidFill>
              <a:schemeClr val="tx1"/>
            </a:solidFill>
          </a:ln>
        </p:spPr>
      </p:pic>
    </p:spTree>
    <p:extLst>
      <p:ext uri="{BB962C8B-B14F-4D97-AF65-F5344CB8AC3E}">
        <p14:creationId xmlns:p14="http://schemas.microsoft.com/office/powerpoint/2010/main" val="267631414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Protein analysis in 2-phases</a:t>
            </a:r>
            <a:endParaRPr lang="en-US" dirty="0"/>
          </a:p>
        </p:txBody>
      </p:sp>
      <p:sp>
        <p:nvSpPr>
          <p:cNvPr id="6" name="Alternate Process 5"/>
          <p:cNvSpPr/>
          <p:nvPr/>
        </p:nvSpPr>
        <p:spPr>
          <a:xfrm>
            <a:off x="1151467" y="2625163"/>
            <a:ext cx="1896533" cy="822772"/>
          </a:xfrm>
          <a:prstGeom prst="flowChartAlternateProcess">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b="1" cap="small" dirty="0">
                <a:solidFill>
                  <a:srgbClr val="000000"/>
                </a:solidFill>
                <a:latin typeface="Calibri"/>
                <a:cs typeface="Calibri"/>
              </a:rPr>
              <a:t>8</a:t>
            </a:r>
            <a:r>
              <a:rPr lang="en-US" b="1" cap="small" dirty="0" smtClean="0">
                <a:solidFill>
                  <a:srgbClr val="000000"/>
                </a:solidFill>
                <a:latin typeface="Calibri"/>
                <a:cs typeface="Calibri"/>
              </a:rPr>
              <a:t> samples </a:t>
            </a:r>
          </a:p>
          <a:p>
            <a:pPr algn="ctr">
              <a:lnSpc>
                <a:spcPct val="80000"/>
              </a:lnSpc>
            </a:pPr>
            <a:r>
              <a:rPr lang="en-US" b="1" i="1" cap="small" dirty="0" smtClean="0">
                <a:solidFill>
                  <a:srgbClr val="000000"/>
                </a:solidFill>
                <a:latin typeface="Calibri"/>
                <a:cs typeface="Calibri"/>
              </a:rPr>
              <a:t>2 per site</a:t>
            </a:r>
            <a:endParaRPr lang="en-US" b="1" i="1" cap="small" dirty="0">
              <a:solidFill>
                <a:srgbClr val="000000"/>
              </a:solidFill>
              <a:latin typeface="Calibri"/>
              <a:cs typeface="Calibri"/>
            </a:endParaRPr>
          </a:p>
        </p:txBody>
      </p:sp>
      <p:sp>
        <p:nvSpPr>
          <p:cNvPr id="8" name="Alternate Process 7"/>
          <p:cNvSpPr/>
          <p:nvPr/>
        </p:nvSpPr>
        <p:spPr>
          <a:xfrm>
            <a:off x="609601" y="3623734"/>
            <a:ext cx="3064932" cy="761999"/>
          </a:xfrm>
          <a:prstGeom prst="flowChartAlternateProcess">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b="1" cap="small" dirty="0" smtClean="0">
                <a:solidFill>
                  <a:srgbClr val="000000"/>
                </a:solidFill>
                <a:latin typeface="Calibri"/>
                <a:cs typeface="Calibri"/>
              </a:rPr>
              <a:t>Captured all proteins</a:t>
            </a:r>
          </a:p>
          <a:p>
            <a:pPr algn="ctr">
              <a:lnSpc>
                <a:spcPct val="80000"/>
              </a:lnSpc>
            </a:pPr>
            <a:r>
              <a:rPr lang="en-US" b="1" i="1" cap="small" dirty="0" smtClean="0">
                <a:solidFill>
                  <a:srgbClr val="000000"/>
                </a:solidFill>
                <a:latin typeface="Calibri"/>
                <a:cs typeface="Calibri"/>
              </a:rPr>
              <a:t>Measured 8,076 </a:t>
            </a:r>
            <a:endParaRPr lang="en-US" b="1" i="1" cap="small" dirty="0">
              <a:solidFill>
                <a:srgbClr val="000000"/>
              </a:solidFill>
              <a:latin typeface="Calibri"/>
              <a:cs typeface="Calibri"/>
            </a:endParaRPr>
          </a:p>
        </p:txBody>
      </p:sp>
      <p:sp>
        <p:nvSpPr>
          <p:cNvPr id="10" name="Alternate Process 9"/>
          <p:cNvSpPr/>
          <p:nvPr/>
        </p:nvSpPr>
        <p:spPr>
          <a:xfrm>
            <a:off x="609601" y="4555070"/>
            <a:ext cx="3064932" cy="808342"/>
          </a:xfrm>
          <a:prstGeom prst="flowChartAlternateProcess">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b="1" cap="small" dirty="0" smtClean="0">
                <a:solidFill>
                  <a:srgbClr val="000000"/>
                </a:solidFill>
                <a:latin typeface="Calibri"/>
                <a:cs typeface="Calibri"/>
              </a:rPr>
              <a:t>Identified 5,690 proteins via transcriptome</a:t>
            </a:r>
            <a:endParaRPr lang="en-US" b="1" cap="small" dirty="0">
              <a:solidFill>
                <a:srgbClr val="000000"/>
              </a:solidFill>
              <a:latin typeface="Calibri"/>
              <a:cs typeface="Calibri"/>
            </a:endParaRPr>
          </a:p>
        </p:txBody>
      </p:sp>
      <p:cxnSp>
        <p:nvCxnSpPr>
          <p:cNvPr id="11" name="Straight Arrow Connector 10"/>
          <p:cNvCxnSpPr>
            <a:stCxn id="6" idx="2"/>
            <a:endCxn id="8" idx="0"/>
          </p:cNvCxnSpPr>
          <p:nvPr/>
        </p:nvCxnSpPr>
        <p:spPr>
          <a:xfrm>
            <a:off x="2099734" y="3447935"/>
            <a:ext cx="42333" cy="1757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2"/>
            <a:endCxn id="10" idx="0"/>
          </p:cNvCxnSpPr>
          <p:nvPr/>
        </p:nvCxnSpPr>
        <p:spPr>
          <a:xfrm>
            <a:off x="2142067" y="4385733"/>
            <a:ext cx="0" cy="1693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Alternate Process 13"/>
          <p:cNvSpPr/>
          <p:nvPr/>
        </p:nvSpPr>
        <p:spPr>
          <a:xfrm>
            <a:off x="609601" y="5486402"/>
            <a:ext cx="3064932" cy="1083731"/>
          </a:xfrm>
          <a:prstGeom prst="flowChartAlternateProcess">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b="1" cap="small" dirty="0" smtClean="0">
                <a:latin typeface="Calibri"/>
                <a:cs typeface="Calibri"/>
              </a:rPr>
              <a:t>Selected proteins based on:</a:t>
            </a:r>
          </a:p>
          <a:p>
            <a:pPr algn="ctr">
              <a:lnSpc>
                <a:spcPct val="80000"/>
              </a:lnSpc>
            </a:pPr>
            <a:r>
              <a:rPr lang="en-US" b="1" cap="small" dirty="0" smtClean="0">
                <a:latin typeface="Calibri"/>
                <a:cs typeface="Calibri"/>
              </a:rPr>
              <a:t>Detectability</a:t>
            </a:r>
          </a:p>
          <a:p>
            <a:pPr algn="ctr">
              <a:lnSpc>
                <a:spcPct val="80000"/>
              </a:lnSpc>
            </a:pPr>
            <a:r>
              <a:rPr lang="en-US" b="1" cap="small" dirty="0" smtClean="0">
                <a:latin typeface="Calibri"/>
                <a:cs typeface="Calibri"/>
              </a:rPr>
              <a:t>Quality</a:t>
            </a:r>
          </a:p>
          <a:p>
            <a:pPr algn="ctr">
              <a:lnSpc>
                <a:spcPct val="80000"/>
              </a:lnSpc>
            </a:pPr>
            <a:r>
              <a:rPr lang="en-US" b="1" cap="small" dirty="0" smtClean="0">
                <a:latin typeface="Calibri"/>
                <a:cs typeface="Calibri"/>
              </a:rPr>
              <a:t>Biological Function</a:t>
            </a:r>
          </a:p>
        </p:txBody>
      </p:sp>
      <p:cxnSp>
        <p:nvCxnSpPr>
          <p:cNvPr id="15" name="Straight Arrow Connector 14"/>
          <p:cNvCxnSpPr>
            <a:stCxn id="10" idx="2"/>
            <a:endCxn id="14" idx="0"/>
          </p:cNvCxnSpPr>
          <p:nvPr/>
        </p:nvCxnSpPr>
        <p:spPr>
          <a:xfrm>
            <a:off x="2142067" y="5363412"/>
            <a:ext cx="0" cy="1229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Alternate Process 27"/>
          <p:cNvSpPr/>
          <p:nvPr/>
        </p:nvSpPr>
        <p:spPr>
          <a:xfrm>
            <a:off x="301752" y="1460109"/>
            <a:ext cx="3719837" cy="986312"/>
          </a:xfrm>
          <a:prstGeom prst="flowChartAlternateProcess">
            <a:avLst/>
          </a:prstGeom>
          <a:noFill/>
          <a:ln w="38100" cmpd="sng">
            <a:solidFill>
              <a:schemeClr val="accent3">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r>
              <a:rPr lang="en-US" sz="2800" b="1" dirty="0" smtClean="0">
                <a:solidFill>
                  <a:srgbClr val="000000"/>
                </a:solidFill>
                <a:latin typeface="Calibri"/>
                <a:cs typeface="Calibri"/>
              </a:rPr>
              <a:t>PHASE I</a:t>
            </a:r>
          </a:p>
          <a:p>
            <a:pPr algn="ctr">
              <a:lnSpc>
                <a:spcPct val="90000"/>
              </a:lnSpc>
            </a:pPr>
            <a:r>
              <a:rPr lang="en-US" sz="2000" dirty="0" smtClean="0">
                <a:solidFill>
                  <a:srgbClr val="000000"/>
                </a:solidFill>
                <a:latin typeface="Calibri"/>
                <a:cs typeface="Calibri"/>
              </a:rPr>
              <a:t>Protein Discovery</a:t>
            </a:r>
          </a:p>
        </p:txBody>
      </p:sp>
      <p:sp>
        <p:nvSpPr>
          <p:cNvPr id="34" name="Alternate Process 33"/>
          <p:cNvSpPr/>
          <p:nvPr/>
        </p:nvSpPr>
        <p:spPr>
          <a:xfrm>
            <a:off x="4924552" y="1460109"/>
            <a:ext cx="3719837" cy="986312"/>
          </a:xfrm>
          <a:prstGeom prst="flowChartAlternateProcess">
            <a:avLst/>
          </a:prstGeom>
          <a:noFill/>
          <a:ln w="38100" cmpd="sng">
            <a:solidFill>
              <a:schemeClr val="accent3">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r>
              <a:rPr lang="en-US" sz="2800" b="1" dirty="0" smtClean="0">
                <a:solidFill>
                  <a:srgbClr val="000000"/>
                </a:solidFill>
                <a:latin typeface="Calibri"/>
                <a:cs typeface="Calibri"/>
              </a:rPr>
              <a:t>PHASE II</a:t>
            </a:r>
          </a:p>
          <a:p>
            <a:pPr algn="ctr">
              <a:lnSpc>
                <a:spcPct val="90000"/>
              </a:lnSpc>
            </a:pPr>
            <a:r>
              <a:rPr lang="en-US" sz="2000" dirty="0" smtClean="0">
                <a:solidFill>
                  <a:srgbClr val="000000"/>
                </a:solidFill>
                <a:latin typeface="Calibri"/>
                <a:cs typeface="Calibri"/>
              </a:rPr>
              <a:t>Targeted Protein Quantification</a:t>
            </a:r>
          </a:p>
        </p:txBody>
      </p:sp>
      <p:sp>
        <p:nvSpPr>
          <p:cNvPr id="64" name="Alternate Process 63"/>
          <p:cNvSpPr/>
          <p:nvPr/>
        </p:nvSpPr>
        <p:spPr>
          <a:xfrm>
            <a:off x="5249334" y="3623734"/>
            <a:ext cx="3064932" cy="761999"/>
          </a:xfrm>
          <a:prstGeom prst="flowChartAlternateProcess">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b="1" cap="small" dirty="0" smtClean="0">
                <a:solidFill>
                  <a:srgbClr val="000000"/>
                </a:solidFill>
                <a:latin typeface="Calibri"/>
                <a:cs typeface="Calibri"/>
              </a:rPr>
              <a:t>targeted </a:t>
            </a:r>
            <a:r>
              <a:rPr lang="en-US" b="1" cap="small" dirty="0">
                <a:solidFill>
                  <a:srgbClr val="000000"/>
                </a:solidFill>
                <a:latin typeface="Calibri"/>
                <a:cs typeface="Calibri"/>
              </a:rPr>
              <a:t>13 </a:t>
            </a:r>
            <a:r>
              <a:rPr lang="en-US" b="1" cap="small" dirty="0" smtClean="0">
                <a:solidFill>
                  <a:srgbClr val="000000"/>
                </a:solidFill>
                <a:latin typeface="Calibri"/>
                <a:cs typeface="Calibri"/>
              </a:rPr>
              <a:t>proteins</a:t>
            </a:r>
          </a:p>
          <a:p>
            <a:pPr algn="ctr">
              <a:lnSpc>
                <a:spcPct val="80000"/>
              </a:lnSpc>
            </a:pPr>
            <a:r>
              <a:rPr lang="en-US" b="1" i="1" cap="small" dirty="0" smtClean="0">
                <a:solidFill>
                  <a:srgbClr val="000000"/>
                </a:solidFill>
                <a:latin typeface="Calibri"/>
                <a:cs typeface="Calibri"/>
              </a:rPr>
              <a:t>116 transitions</a:t>
            </a:r>
            <a:endParaRPr lang="en-US" b="1" i="1" cap="small" dirty="0">
              <a:solidFill>
                <a:srgbClr val="000000"/>
              </a:solidFill>
              <a:latin typeface="Calibri"/>
              <a:cs typeface="Calibri"/>
            </a:endParaRPr>
          </a:p>
        </p:txBody>
      </p:sp>
      <p:sp>
        <p:nvSpPr>
          <p:cNvPr id="65" name="Alternate Process 64"/>
          <p:cNvSpPr/>
          <p:nvPr/>
        </p:nvSpPr>
        <p:spPr>
          <a:xfrm>
            <a:off x="5249334" y="4555070"/>
            <a:ext cx="3064932" cy="808342"/>
          </a:xfrm>
          <a:prstGeom prst="flowChartAlternateProcess">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2000" b="1" cap="small" dirty="0" smtClean="0">
                <a:solidFill>
                  <a:srgbClr val="000000"/>
                </a:solidFill>
                <a:latin typeface="Calibri"/>
                <a:cs typeface="Calibri"/>
              </a:rPr>
              <a:t>Quantified </a:t>
            </a:r>
            <a:r>
              <a:rPr lang="en-US" sz="2000" b="1" cap="small" dirty="0">
                <a:solidFill>
                  <a:srgbClr val="000000"/>
                </a:solidFill>
                <a:latin typeface="Calibri"/>
                <a:cs typeface="Calibri"/>
              </a:rPr>
              <a:t>abundance</a:t>
            </a:r>
          </a:p>
        </p:txBody>
      </p:sp>
      <p:cxnSp>
        <p:nvCxnSpPr>
          <p:cNvPr id="66" name="Straight Arrow Connector 65"/>
          <p:cNvCxnSpPr>
            <a:endCxn id="64" idx="0"/>
          </p:cNvCxnSpPr>
          <p:nvPr/>
        </p:nvCxnSpPr>
        <p:spPr>
          <a:xfrm>
            <a:off x="6781800" y="3447935"/>
            <a:ext cx="0" cy="1757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64" idx="2"/>
            <a:endCxn id="65" idx="0"/>
          </p:cNvCxnSpPr>
          <p:nvPr/>
        </p:nvCxnSpPr>
        <p:spPr>
          <a:xfrm>
            <a:off x="6781800" y="4385733"/>
            <a:ext cx="0" cy="1693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8" name="Alternate Process 67"/>
          <p:cNvSpPr/>
          <p:nvPr/>
        </p:nvSpPr>
        <p:spPr>
          <a:xfrm>
            <a:off x="5249334" y="5469469"/>
            <a:ext cx="3064932" cy="1100664"/>
          </a:xfrm>
          <a:prstGeom prst="flowChartAlternateProcess">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2000" b="1" cap="small" dirty="0" smtClean="0">
                <a:latin typeface="Calibri"/>
                <a:cs typeface="Calibri"/>
              </a:rPr>
              <a:t>Assessed similarity </a:t>
            </a:r>
          </a:p>
          <a:p>
            <a:pPr algn="ctr">
              <a:lnSpc>
                <a:spcPct val="80000"/>
              </a:lnSpc>
            </a:pPr>
            <a:r>
              <a:rPr lang="en-US" sz="2000" b="1" cap="small" dirty="0" smtClean="0">
                <a:latin typeface="Calibri"/>
                <a:cs typeface="Calibri"/>
              </a:rPr>
              <a:t>between sites</a:t>
            </a:r>
            <a:endParaRPr lang="en-US" sz="2000" b="1" cap="small" dirty="0">
              <a:latin typeface="Calibri"/>
              <a:cs typeface="Calibri"/>
            </a:endParaRPr>
          </a:p>
        </p:txBody>
      </p:sp>
      <p:cxnSp>
        <p:nvCxnSpPr>
          <p:cNvPr id="69" name="Straight Arrow Connector 68"/>
          <p:cNvCxnSpPr>
            <a:stCxn id="65" idx="2"/>
            <a:endCxn id="68" idx="0"/>
          </p:cNvCxnSpPr>
          <p:nvPr/>
        </p:nvCxnSpPr>
        <p:spPr>
          <a:xfrm>
            <a:off x="6781800" y="5363412"/>
            <a:ext cx="0" cy="10605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1" name="Alternate Process 80"/>
          <p:cNvSpPr/>
          <p:nvPr/>
        </p:nvSpPr>
        <p:spPr>
          <a:xfrm>
            <a:off x="5833533" y="2602822"/>
            <a:ext cx="1896533" cy="822772"/>
          </a:xfrm>
          <a:prstGeom prst="flowChartAlternateProcess">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b="1" cap="small" dirty="0" smtClean="0">
                <a:solidFill>
                  <a:srgbClr val="000000"/>
                </a:solidFill>
                <a:latin typeface="Calibri"/>
                <a:cs typeface="Calibri"/>
              </a:rPr>
              <a:t>48 samples </a:t>
            </a:r>
          </a:p>
          <a:p>
            <a:pPr algn="ctr">
              <a:lnSpc>
                <a:spcPct val="80000"/>
              </a:lnSpc>
            </a:pPr>
            <a:r>
              <a:rPr lang="en-US" b="1" i="1" cap="small" dirty="0" smtClean="0">
                <a:solidFill>
                  <a:srgbClr val="000000"/>
                </a:solidFill>
                <a:latin typeface="Calibri"/>
                <a:cs typeface="Calibri"/>
              </a:rPr>
              <a:t>12 per site</a:t>
            </a:r>
            <a:endParaRPr lang="en-US" b="1" i="1" cap="small" dirty="0">
              <a:solidFill>
                <a:srgbClr val="000000"/>
              </a:solidFill>
              <a:latin typeface="Calibri"/>
              <a:cs typeface="Calibri"/>
            </a:endParaRPr>
          </a:p>
        </p:txBody>
      </p:sp>
    </p:spTree>
    <p:extLst>
      <p:ext uri="{BB962C8B-B14F-4D97-AF65-F5344CB8AC3E}">
        <p14:creationId xmlns:p14="http://schemas.microsoft.com/office/powerpoint/2010/main" val="24143427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Selected proteins have strong, clear signal</a:t>
            </a:r>
            <a:endParaRPr lang="en-US" dirty="0"/>
          </a:p>
        </p:txBody>
      </p:sp>
      <p:sp>
        <p:nvSpPr>
          <p:cNvPr id="11" name="TextBox 10"/>
          <p:cNvSpPr txBox="1"/>
          <p:nvPr/>
        </p:nvSpPr>
        <p:spPr>
          <a:xfrm>
            <a:off x="1068415" y="2253747"/>
            <a:ext cx="1477955" cy="646331"/>
          </a:xfrm>
          <a:prstGeom prst="rect">
            <a:avLst/>
          </a:prstGeom>
          <a:noFill/>
        </p:spPr>
        <p:txBody>
          <a:bodyPr wrap="square" rtlCol="0">
            <a:spAutoFit/>
          </a:bodyPr>
          <a:lstStyle/>
          <a:p>
            <a:r>
              <a:rPr lang="en-US" i="1" dirty="0" err="1" smtClean="0"/>
              <a:t>gigasin</a:t>
            </a:r>
            <a:endParaRPr lang="en-US" dirty="0" smtClean="0"/>
          </a:p>
          <a:p>
            <a:r>
              <a:rPr lang="en-US" dirty="0" smtClean="0"/>
              <a:t>Poor quality</a:t>
            </a:r>
            <a:endParaRPr lang="en-US" i="1" dirty="0"/>
          </a:p>
        </p:txBody>
      </p:sp>
      <p:grpSp>
        <p:nvGrpSpPr>
          <p:cNvPr id="18" name="Group 17"/>
          <p:cNvGrpSpPr/>
          <p:nvPr/>
        </p:nvGrpSpPr>
        <p:grpSpPr>
          <a:xfrm>
            <a:off x="227967" y="1576413"/>
            <a:ext cx="8646708" cy="4817129"/>
            <a:chOff x="274109" y="1763826"/>
            <a:chExt cx="8646708" cy="4817129"/>
          </a:xfrm>
        </p:grpSpPr>
        <p:pic>
          <p:nvPicPr>
            <p:cNvPr id="16" name="Picture 15"/>
            <p:cNvPicPr>
              <a:picLocks noChangeAspect="1"/>
            </p:cNvPicPr>
            <p:nvPr/>
          </p:nvPicPr>
          <p:blipFill>
            <a:blip r:embed="rId3"/>
            <a:stretch>
              <a:fillRect/>
            </a:stretch>
          </p:blipFill>
          <p:spPr>
            <a:xfrm>
              <a:off x="274109" y="1763826"/>
              <a:ext cx="8646708" cy="4817129"/>
            </a:xfrm>
            <a:prstGeom prst="rect">
              <a:avLst/>
            </a:prstGeom>
          </p:spPr>
        </p:pic>
        <p:sp>
          <p:nvSpPr>
            <p:cNvPr id="17" name="TextBox 16"/>
            <p:cNvSpPr txBox="1"/>
            <p:nvPr/>
          </p:nvSpPr>
          <p:spPr>
            <a:xfrm>
              <a:off x="882317" y="2917447"/>
              <a:ext cx="1777419" cy="923330"/>
            </a:xfrm>
            <a:prstGeom prst="rect">
              <a:avLst/>
            </a:prstGeom>
            <a:noFill/>
          </p:spPr>
          <p:txBody>
            <a:bodyPr wrap="square" rtlCol="0">
              <a:spAutoFit/>
            </a:bodyPr>
            <a:lstStyle/>
            <a:p>
              <a:r>
                <a:rPr lang="en-US" dirty="0" smtClean="0"/>
                <a:t>Good quality</a:t>
              </a:r>
            </a:p>
            <a:p>
              <a:r>
                <a:rPr lang="en-US" i="1" dirty="0" smtClean="0"/>
                <a:t>Heat Shock Protein 70</a:t>
              </a:r>
              <a:endParaRPr lang="en-US" i="1" dirty="0"/>
            </a:p>
          </p:txBody>
        </p:sp>
      </p:grpSp>
    </p:spTree>
    <p:extLst>
      <p:ext uri="{BB962C8B-B14F-4D97-AF65-F5344CB8AC3E}">
        <p14:creationId xmlns:p14="http://schemas.microsoft.com/office/powerpoint/2010/main" val="18052303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GEODUCK   </a:t>
            </a:r>
            <a:r>
              <a:rPr lang="en-US" i="1" dirty="0" smtClean="0"/>
              <a:t>Panopea generosa</a:t>
            </a:r>
            <a:endParaRPr lang="en-US" i="1" dirty="0"/>
          </a:p>
        </p:txBody>
      </p:sp>
      <p:sp>
        <p:nvSpPr>
          <p:cNvPr id="3" name="Content Placeholder 2"/>
          <p:cNvSpPr>
            <a:spLocks noGrp="1"/>
          </p:cNvSpPr>
          <p:nvPr>
            <p:ph sz="quarter" idx="1"/>
          </p:nvPr>
        </p:nvSpPr>
        <p:spPr>
          <a:xfrm>
            <a:off x="301752" y="1711158"/>
            <a:ext cx="3822724" cy="4387890"/>
          </a:xfrm>
        </p:spPr>
        <p:txBody>
          <a:bodyPr>
            <a:normAutofit/>
          </a:bodyPr>
          <a:lstStyle/>
          <a:p>
            <a:pPr marL="388620" indent="-342900">
              <a:spcBef>
                <a:spcPts val="1176"/>
              </a:spcBef>
              <a:buFont typeface="Lucida Grande"/>
              <a:buChar char="-"/>
            </a:pPr>
            <a:r>
              <a:rPr lang="en-US" sz="2400" dirty="0" smtClean="0">
                <a:latin typeface="Avenir Medium"/>
                <a:cs typeface="Avenir Medium"/>
              </a:rPr>
              <a:t>Native to WA </a:t>
            </a:r>
          </a:p>
          <a:p>
            <a:pPr marL="388620" indent="-342900">
              <a:spcBef>
                <a:spcPts val="1176"/>
              </a:spcBef>
              <a:buFont typeface="Lucida Grande"/>
              <a:buChar char="-"/>
            </a:pPr>
            <a:r>
              <a:rPr lang="en-US" sz="2400" dirty="0" smtClean="0">
                <a:latin typeface="Avenir Medium"/>
                <a:cs typeface="Avenir Medium"/>
              </a:rPr>
              <a:t>Valuable </a:t>
            </a:r>
            <a:r>
              <a:rPr lang="en-US" sz="2400" dirty="0">
                <a:latin typeface="Avenir Medium"/>
                <a:cs typeface="Avenir Medium"/>
              </a:rPr>
              <a:t>&amp;</a:t>
            </a:r>
            <a:r>
              <a:rPr lang="en-US" sz="2400" dirty="0" smtClean="0">
                <a:latin typeface="Avenir Medium"/>
                <a:cs typeface="Avenir Medium"/>
              </a:rPr>
              <a:t> growing industry</a:t>
            </a:r>
          </a:p>
          <a:p>
            <a:pPr marL="388620" indent="-342900">
              <a:spcBef>
                <a:spcPts val="1176"/>
              </a:spcBef>
              <a:buFont typeface="Lucida Grande"/>
              <a:buChar char="-"/>
            </a:pPr>
            <a:r>
              <a:rPr lang="en-US" sz="2400" dirty="0" smtClean="0">
                <a:latin typeface="Avenir Medium"/>
                <a:cs typeface="Avenir Medium"/>
              </a:rPr>
              <a:t>27</a:t>
            </a:r>
            <a:r>
              <a:rPr lang="en-US" sz="2400" dirty="0">
                <a:latin typeface="Avenir Medium"/>
                <a:cs typeface="Avenir Medium"/>
              </a:rPr>
              <a:t>% </a:t>
            </a:r>
            <a:r>
              <a:rPr lang="en-US" sz="2400" dirty="0" smtClean="0">
                <a:latin typeface="Avenir Medium"/>
                <a:cs typeface="Avenir Medium"/>
              </a:rPr>
              <a:t>WA shellfish </a:t>
            </a:r>
            <a:r>
              <a:rPr lang="en-US" sz="2400" dirty="0">
                <a:latin typeface="Avenir Medium"/>
                <a:cs typeface="Avenir Medium"/>
              </a:rPr>
              <a:t>aquaculture revenue, </a:t>
            </a:r>
            <a:r>
              <a:rPr lang="en-US" sz="2400" dirty="0" smtClean="0">
                <a:latin typeface="Avenir Medium"/>
                <a:cs typeface="Avenir Medium"/>
              </a:rPr>
              <a:t>($24.5M in 2013), but only 7% by weight*</a:t>
            </a:r>
          </a:p>
          <a:p>
            <a:pPr marL="388620" indent="-342900">
              <a:spcBef>
                <a:spcPts val="1176"/>
              </a:spcBef>
              <a:buFont typeface="Lucida Grande"/>
              <a:buChar char="-"/>
            </a:pPr>
            <a:endParaRPr lang="en-US" sz="2400" dirty="0">
              <a:latin typeface="Avenir Medium"/>
              <a:cs typeface="Avenir Medium"/>
            </a:endParaRPr>
          </a:p>
          <a:p>
            <a:pPr marL="45720" indent="0">
              <a:spcBef>
                <a:spcPts val="1176"/>
              </a:spcBef>
              <a:buNone/>
            </a:pPr>
            <a:r>
              <a:rPr lang="en-US" sz="2400" dirty="0" smtClean="0">
                <a:latin typeface="Avenir Medium"/>
                <a:cs typeface="Avenir Medium"/>
              </a:rPr>
              <a:t>  </a:t>
            </a:r>
            <a:r>
              <a:rPr lang="en-US" sz="1800" dirty="0">
                <a:latin typeface="Avenir Medium"/>
                <a:cs typeface="Avenir Medium"/>
              </a:rPr>
              <a:t>*</a:t>
            </a:r>
            <a:r>
              <a:rPr lang="en-US" sz="1800" i="1" dirty="0" smtClean="0">
                <a:latin typeface="Avenir Medium"/>
                <a:cs typeface="Avenir Medium"/>
              </a:rPr>
              <a:t>WA Sea Grant report, 2015</a:t>
            </a:r>
            <a:endParaRPr lang="en-US" sz="1800" dirty="0">
              <a:latin typeface="Avenir Medium"/>
              <a:cs typeface="Avenir Medium"/>
            </a:endParaRPr>
          </a:p>
          <a:p>
            <a:pPr marL="331470" indent="-285750"/>
            <a:endParaRPr lang="en-US" sz="2000" dirty="0" smtClean="0">
              <a:latin typeface="Avenir Medium"/>
              <a:cs typeface="Avenir Medium"/>
            </a:endParaRPr>
          </a:p>
        </p:txBody>
      </p:sp>
      <p:pic>
        <p:nvPicPr>
          <p:cNvPr id="4" name="Picture 3" descr="IMG_5482.jpg"/>
          <p:cNvPicPr>
            <a:picLocks noChangeAspect="1"/>
          </p:cNvPicPr>
          <p:nvPr/>
        </p:nvPicPr>
        <p:blipFill rotWithShape="1">
          <a:blip r:embed="rId3">
            <a:extLst>
              <a:ext uri="{28A0092B-C50C-407E-A947-70E740481C1C}">
                <a14:useLocalDpi xmlns:a14="http://schemas.microsoft.com/office/drawing/2010/main" val="0"/>
              </a:ext>
            </a:extLst>
          </a:blip>
          <a:srcRect l="28568" t="3900"/>
          <a:stretch/>
        </p:blipFill>
        <p:spPr>
          <a:xfrm>
            <a:off x="4261252" y="1513680"/>
            <a:ext cx="4544420" cy="4585368"/>
          </a:xfrm>
          <a:prstGeom prst="ellipse">
            <a:avLst/>
          </a:prstGeom>
        </p:spPr>
      </p:pic>
    </p:spTree>
    <p:extLst>
      <p:ext uri="{BB962C8B-B14F-4D97-AF65-F5344CB8AC3E}">
        <p14:creationId xmlns:p14="http://schemas.microsoft.com/office/powerpoint/2010/main" val="153161321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le_000 (11).jpeg"/>
          <p:cNvPicPr>
            <a:picLocks noChangeAspect="1"/>
          </p:cNvPicPr>
          <p:nvPr/>
        </p:nvPicPr>
        <p:blipFill rotWithShape="1">
          <a:blip r:embed="rId3" cstate="print">
            <a:alphaModFix amt="14000"/>
            <a:extLst>
              <a:ext uri="{28A0092B-C50C-407E-A947-70E740481C1C}">
                <a14:useLocalDpi xmlns:a14="http://schemas.microsoft.com/office/drawing/2010/main" val="0"/>
              </a:ext>
            </a:extLst>
          </a:blip>
          <a:srcRect b="38412"/>
          <a:stretch/>
        </p:blipFill>
        <p:spPr>
          <a:xfrm>
            <a:off x="171930" y="4261719"/>
            <a:ext cx="8781046" cy="2455170"/>
          </a:xfrm>
          <a:prstGeom prst="rect">
            <a:avLst/>
          </a:prstGeom>
        </p:spPr>
      </p:pic>
      <p:sp>
        <p:nvSpPr>
          <p:cNvPr id="2" name="Title 1"/>
          <p:cNvSpPr>
            <a:spLocks noGrp="1"/>
          </p:cNvSpPr>
          <p:nvPr>
            <p:ph type="title"/>
          </p:nvPr>
        </p:nvSpPr>
        <p:spPr>
          <a:xfrm>
            <a:off x="301752" y="239889"/>
            <a:ext cx="8534400" cy="758952"/>
          </a:xfrm>
        </p:spPr>
        <p:txBody>
          <a:bodyPr>
            <a:normAutofit/>
          </a:bodyPr>
          <a:lstStyle/>
          <a:p>
            <a:r>
              <a:rPr lang="en-US" dirty="0" smtClean="0">
                <a:latin typeface="Georgia"/>
                <a:cs typeface="Georgia"/>
              </a:rPr>
              <a:t>Directions in Ocean Acidification research</a:t>
            </a:r>
            <a:endParaRPr lang="en-US" i="1" dirty="0">
              <a:latin typeface="Georgia"/>
              <a:cs typeface="Georgia"/>
            </a:endParaRPr>
          </a:p>
        </p:txBody>
      </p:sp>
      <p:sp>
        <p:nvSpPr>
          <p:cNvPr id="3" name="Content Placeholder 2"/>
          <p:cNvSpPr>
            <a:spLocks noGrp="1"/>
          </p:cNvSpPr>
          <p:nvPr>
            <p:ph sz="quarter" idx="1"/>
          </p:nvPr>
        </p:nvSpPr>
        <p:spPr>
          <a:xfrm>
            <a:off x="558800" y="1301036"/>
            <a:ext cx="7661320" cy="4961471"/>
          </a:xfrm>
        </p:spPr>
        <p:txBody>
          <a:bodyPr>
            <a:noAutofit/>
          </a:bodyPr>
          <a:lstStyle/>
          <a:p>
            <a:pPr marL="0" indent="0">
              <a:spcBef>
                <a:spcPts val="1200"/>
              </a:spcBef>
              <a:buNone/>
            </a:pPr>
            <a:endParaRPr lang="en-US" sz="1100" dirty="0" smtClean="0">
              <a:solidFill>
                <a:srgbClr val="000000"/>
              </a:solidFill>
              <a:latin typeface="Avenir Medium"/>
              <a:cs typeface="Avenir Medium"/>
            </a:endParaRPr>
          </a:p>
          <a:p>
            <a:pPr marL="454025" indent="-454025">
              <a:spcBef>
                <a:spcPts val="1200"/>
              </a:spcBef>
              <a:buFont typeface="Lucida Grande"/>
              <a:buChar char="-"/>
            </a:pPr>
            <a:r>
              <a:rPr lang="en-US" sz="2800" dirty="0" smtClean="0">
                <a:solidFill>
                  <a:srgbClr val="000000"/>
                </a:solidFill>
                <a:latin typeface="Avenir Medium"/>
                <a:cs typeface="Avenir Medium"/>
              </a:rPr>
              <a:t>Multiple stressors: low pH/</a:t>
            </a:r>
            <a:r>
              <a:rPr lang="en-US" sz="2800" dirty="0" err="1" smtClean="0">
                <a:solidFill>
                  <a:srgbClr val="000000"/>
                </a:solidFill>
                <a:latin typeface="Avenir Medium"/>
                <a:cs typeface="Avenir Medium"/>
              </a:rPr>
              <a:t>Ω</a:t>
            </a:r>
            <a:r>
              <a:rPr lang="en-US" sz="2800" dirty="0" smtClean="0">
                <a:solidFill>
                  <a:srgbClr val="000000"/>
                </a:solidFill>
                <a:latin typeface="Avenir Medium"/>
                <a:cs typeface="Avenir Medium"/>
              </a:rPr>
              <a:t> with hypoxia, high temperature </a:t>
            </a:r>
            <a:r>
              <a:rPr lang="is-IS" sz="2800" dirty="0" smtClean="0">
                <a:solidFill>
                  <a:srgbClr val="000000"/>
                </a:solidFill>
                <a:latin typeface="Avenir Medium"/>
                <a:cs typeface="Avenir Medium"/>
              </a:rPr>
              <a:t>… </a:t>
            </a:r>
            <a:endParaRPr lang="en-US" sz="2800" dirty="0" smtClean="0">
              <a:solidFill>
                <a:srgbClr val="000000"/>
              </a:solidFill>
              <a:latin typeface="Avenir Medium"/>
              <a:cs typeface="Avenir Medium"/>
            </a:endParaRPr>
          </a:p>
          <a:p>
            <a:pPr marL="0" indent="0">
              <a:spcBef>
                <a:spcPts val="1200"/>
              </a:spcBef>
              <a:buNone/>
            </a:pPr>
            <a:endParaRPr lang="en-US" sz="1100" dirty="0" smtClean="0">
              <a:solidFill>
                <a:srgbClr val="000000"/>
              </a:solidFill>
              <a:latin typeface="Avenir Medium"/>
              <a:cs typeface="Avenir Medium"/>
            </a:endParaRPr>
          </a:p>
          <a:p>
            <a:pPr marL="454025" indent="-454025">
              <a:spcBef>
                <a:spcPts val="1200"/>
              </a:spcBef>
              <a:buFont typeface="Lucida Grande"/>
              <a:buChar char="-"/>
            </a:pPr>
            <a:r>
              <a:rPr lang="en-US" sz="2800" dirty="0" smtClean="0">
                <a:solidFill>
                  <a:srgbClr val="000000"/>
                </a:solidFill>
                <a:latin typeface="Avenir Medium"/>
                <a:cs typeface="Avenir Medium"/>
              </a:rPr>
              <a:t>Natural pH fluctuations, e.g. diurnal, short extremes mimicking storm events</a:t>
            </a:r>
          </a:p>
          <a:p>
            <a:pPr marL="454025" indent="-454025">
              <a:spcBef>
                <a:spcPts val="1200"/>
              </a:spcBef>
              <a:buFont typeface="Lucida Grande"/>
              <a:buChar char="-"/>
            </a:pPr>
            <a:endParaRPr lang="en-US" sz="1400" dirty="0">
              <a:solidFill>
                <a:srgbClr val="000000"/>
              </a:solidFill>
              <a:latin typeface="Avenir Medium"/>
              <a:cs typeface="Avenir Medium"/>
            </a:endParaRPr>
          </a:p>
          <a:p>
            <a:pPr marL="454025" indent="-454025">
              <a:spcBef>
                <a:spcPts val="1200"/>
              </a:spcBef>
              <a:buFont typeface="Lucida Grande"/>
              <a:buChar char="-"/>
            </a:pPr>
            <a:r>
              <a:rPr lang="en-US" sz="2800" dirty="0" smtClean="0">
                <a:solidFill>
                  <a:srgbClr val="000000"/>
                </a:solidFill>
                <a:latin typeface="Avenir Medium"/>
                <a:cs typeface="Avenir Medium"/>
              </a:rPr>
              <a:t>Environmental heterogeneity: fluctuating  &amp; variable temperature, salinity, DO, food availability </a:t>
            </a:r>
            <a:r>
              <a:rPr lang="is-IS" sz="2800" dirty="0" smtClean="0">
                <a:solidFill>
                  <a:srgbClr val="000000"/>
                </a:solidFill>
                <a:latin typeface="Avenir Medium"/>
                <a:cs typeface="Avenir Medium"/>
              </a:rPr>
              <a:t>… </a:t>
            </a:r>
            <a:endParaRPr lang="en-US" sz="2300" dirty="0">
              <a:solidFill>
                <a:srgbClr val="000000"/>
              </a:solidFill>
              <a:latin typeface="Avenir Medium"/>
              <a:cs typeface="Avenir Medium"/>
            </a:endParaRPr>
          </a:p>
          <a:p>
            <a:pPr marL="0" indent="0">
              <a:spcBef>
                <a:spcPts val="1200"/>
              </a:spcBef>
              <a:buNone/>
            </a:pPr>
            <a:endParaRPr lang="en-US" sz="2800" dirty="0">
              <a:solidFill>
                <a:srgbClr val="000000"/>
              </a:solidFill>
              <a:latin typeface="Avenir Medium"/>
              <a:cs typeface="Avenir Medium"/>
            </a:endParaRPr>
          </a:p>
          <a:p>
            <a:pPr marL="454025" indent="-454025">
              <a:spcBef>
                <a:spcPts val="1200"/>
              </a:spcBef>
              <a:buFont typeface="Lucida Grande"/>
              <a:buChar char="-"/>
            </a:pPr>
            <a:endParaRPr lang="en-US" sz="2800" dirty="0" smtClean="0">
              <a:solidFill>
                <a:srgbClr val="000000"/>
              </a:solidFill>
              <a:latin typeface="Avenir Medium"/>
              <a:cs typeface="Avenir Medium"/>
            </a:endParaRPr>
          </a:p>
          <a:p>
            <a:pPr marL="0" indent="0">
              <a:buNone/>
            </a:pPr>
            <a:endParaRPr lang="en-US" sz="2800" dirty="0">
              <a:solidFill>
                <a:srgbClr val="000000"/>
              </a:solidFill>
              <a:latin typeface="Avenir Medium"/>
              <a:cs typeface="Avenir Medium"/>
            </a:endParaRPr>
          </a:p>
          <a:p>
            <a:pPr marL="454025" indent="-454025">
              <a:buFont typeface="Lucida Grande"/>
              <a:buChar char="-"/>
            </a:pPr>
            <a:endParaRPr lang="en-US" sz="2800" dirty="0">
              <a:solidFill>
                <a:srgbClr val="000000"/>
              </a:solidFill>
              <a:latin typeface="Avenir Medium"/>
              <a:cs typeface="Avenir Medium"/>
            </a:endParaRPr>
          </a:p>
          <a:p>
            <a:pPr marL="454025" indent="-454025">
              <a:buFont typeface="Lucida Grande"/>
              <a:buChar char="-"/>
            </a:pPr>
            <a:endParaRPr lang="en-US" sz="2800" dirty="0" smtClean="0">
              <a:solidFill>
                <a:srgbClr val="000000"/>
              </a:solidFill>
              <a:latin typeface="Avenir Medium"/>
              <a:cs typeface="Avenir Medium"/>
            </a:endParaRPr>
          </a:p>
          <a:p>
            <a:pPr marL="454025" indent="-454025">
              <a:buFont typeface="Lucida Grande"/>
              <a:buChar char="-"/>
            </a:pPr>
            <a:endParaRPr lang="en-US" sz="2800" dirty="0">
              <a:solidFill>
                <a:srgbClr val="000000"/>
              </a:solidFill>
              <a:latin typeface="Avenir Medium"/>
              <a:cs typeface="Avenir Medium"/>
            </a:endParaRPr>
          </a:p>
          <a:p>
            <a:pPr marL="454025" indent="-454025">
              <a:buFont typeface="Lucida Grande"/>
              <a:buChar char="-"/>
            </a:pPr>
            <a:endParaRPr lang="en-US" sz="2800" dirty="0" smtClean="0">
              <a:solidFill>
                <a:srgbClr val="000000"/>
              </a:solidFill>
              <a:latin typeface="Avenir Medium"/>
              <a:cs typeface="Avenir Medium"/>
            </a:endParaRPr>
          </a:p>
          <a:p>
            <a:pPr marL="0" indent="0">
              <a:buNone/>
            </a:pPr>
            <a:endParaRPr lang="en-US" sz="2800" dirty="0">
              <a:solidFill>
                <a:srgbClr val="000000"/>
              </a:solidFill>
              <a:latin typeface="Avenir Medium"/>
              <a:cs typeface="Avenir Medium"/>
            </a:endParaRPr>
          </a:p>
        </p:txBody>
      </p:sp>
    </p:spTree>
    <p:extLst>
      <p:ext uri="{BB962C8B-B14F-4D97-AF65-F5344CB8AC3E}">
        <p14:creationId xmlns:p14="http://schemas.microsoft.com/office/powerpoint/2010/main" val="133238867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le_000 (11).jpeg"/>
          <p:cNvPicPr>
            <a:picLocks noChangeAspect="1"/>
          </p:cNvPicPr>
          <p:nvPr/>
        </p:nvPicPr>
        <p:blipFill rotWithShape="1">
          <a:blip r:embed="rId3" cstate="print">
            <a:alphaModFix amt="14000"/>
            <a:extLst>
              <a:ext uri="{28A0092B-C50C-407E-A947-70E740481C1C}">
                <a14:useLocalDpi xmlns:a14="http://schemas.microsoft.com/office/drawing/2010/main" val="0"/>
              </a:ext>
            </a:extLst>
          </a:blip>
          <a:srcRect b="38412"/>
          <a:stretch/>
        </p:blipFill>
        <p:spPr>
          <a:xfrm>
            <a:off x="171930" y="4261719"/>
            <a:ext cx="8781046" cy="2455170"/>
          </a:xfrm>
          <a:prstGeom prst="rect">
            <a:avLst/>
          </a:prstGeom>
        </p:spPr>
      </p:pic>
      <p:sp>
        <p:nvSpPr>
          <p:cNvPr id="2" name="Title 1"/>
          <p:cNvSpPr>
            <a:spLocks noGrp="1"/>
          </p:cNvSpPr>
          <p:nvPr>
            <p:ph type="title"/>
          </p:nvPr>
        </p:nvSpPr>
        <p:spPr>
          <a:xfrm>
            <a:off x="301752" y="239889"/>
            <a:ext cx="8534400" cy="758952"/>
          </a:xfrm>
        </p:spPr>
        <p:txBody>
          <a:bodyPr>
            <a:normAutofit/>
          </a:bodyPr>
          <a:lstStyle/>
          <a:p>
            <a:r>
              <a:rPr lang="en-US" dirty="0" smtClean="0">
                <a:latin typeface="Georgia"/>
                <a:cs typeface="Georgia"/>
              </a:rPr>
              <a:t>Directions in Ocean Acidification research</a:t>
            </a:r>
            <a:endParaRPr lang="en-US" i="1" dirty="0">
              <a:latin typeface="Georgia"/>
              <a:cs typeface="Georgia"/>
            </a:endParaRPr>
          </a:p>
        </p:txBody>
      </p:sp>
      <p:sp>
        <p:nvSpPr>
          <p:cNvPr id="3" name="Content Placeholder 2"/>
          <p:cNvSpPr>
            <a:spLocks noGrp="1"/>
          </p:cNvSpPr>
          <p:nvPr>
            <p:ph sz="quarter" idx="1"/>
          </p:nvPr>
        </p:nvSpPr>
        <p:spPr>
          <a:xfrm>
            <a:off x="558799" y="1640627"/>
            <a:ext cx="7943555" cy="4339725"/>
          </a:xfrm>
        </p:spPr>
        <p:txBody>
          <a:bodyPr>
            <a:noAutofit/>
          </a:bodyPr>
          <a:lstStyle/>
          <a:p>
            <a:pPr marL="454025" indent="-454025">
              <a:spcBef>
                <a:spcPts val="1200"/>
              </a:spcBef>
              <a:buFont typeface="Lucida Grande"/>
              <a:buChar char="-"/>
            </a:pPr>
            <a:r>
              <a:rPr lang="en-US" sz="2800" u="sng" dirty="0">
                <a:solidFill>
                  <a:srgbClr val="000000"/>
                </a:solidFill>
                <a:latin typeface="Avenir Medium"/>
                <a:cs typeface="Avenir Medium"/>
              </a:rPr>
              <a:t>Field outplant </a:t>
            </a:r>
            <a:r>
              <a:rPr lang="en-US" sz="2800" u="sng" dirty="0" smtClean="0">
                <a:solidFill>
                  <a:srgbClr val="000000"/>
                </a:solidFill>
                <a:latin typeface="Avenir Medium"/>
                <a:cs typeface="Avenir Medium"/>
              </a:rPr>
              <a:t>studies</a:t>
            </a:r>
            <a:r>
              <a:rPr lang="en-US" sz="2800" dirty="0" smtClean="0">
                <a:solidFill>
                  <a:srgbClr val="000000"/>
                </a:solidFill>
                <a:latin typeface="Avenir Medium"/>
                <a:cs typeface="Avenir Medium"/>
              </a:rPr>
              <a:t>, observing changes in naturally occurring high/low pH </a:t>
            </a:r>
          </a:p>
          <a:p>
            <a:pPr marL="454025" indent="-454025">
              <a:spcBef>
                <a:spcPts val="1200"/>
              </a:spcBef>
              <a:buFont typeface="Lucida Grande"/>
              <a:buChar char="-"/>
            </a:pPr>
            <a:endParaRPr lang="en-US" sz="2800" dirty="0">
              <a:solidFill>
                <a:srgbClr val="000000"/>
              </a:solidFill>
              <a:latin typeface="Avenir Medium"/>
              <a:cs typeface="Avenir Medium"/>
            </a:endParaRPr>
          </a:p>
          <a:p>
            <a:pPr marL="454025" indent="-454025">
              <a:spcBef>
                <a:spcPts val="1200"/>
              </a:spcBef>
              <a:buFont typeface="Lucida Grande"/>
              <a:buChar char="-"/>
            </a:pPr>
            <a:r>
              <a:rPr lang="en-US" sz="2800" dirty="0" smtClean="0">
                <a:solidFill>
                  <a:srgbClr val="000000"/>
                </a:solidFill>
                <a:latin typeface="Avenir Medium"/>
                <a:cs typeface="Avenir Medium"/>
              </a:rPr>
              <a:t>Our study leverages: </a:t>
            </a:r>
          </a:p>
          <a:p>
            <a:pPr marL="728345" lvl="1" indent="-454025">
              <a:spcBef>
                <a:spcPts val="1200"/>
              </a:spcBef>
              <a:buFont typeface="Lucida Grande"/>
              <a:buChar char="-"/>
            </a:pPr>
            <a:r>
              <a:rPr lang="en-US" sz="2400" dirty="0" smtClean="0">
                <a:solidFill>
                  <a:srgbClr val="000000"/>
                </a:solidFill>
                <a:latin typeface="Avenir Medium"/>
                <a:cs typeface="Avenir Medium"/>
              </a:rPr>
              <a:t>Washington estuaries - relatively acidic</a:t>
            </a:r>
          </a:p>
          <a:p>
            <a:pPr marL="728345" lvl="1" indent="-454025">
              <a:spcBef>
                <a:spcPts val="1200"/>
              </a:spcBef>
              <a:buFont typeface="Lucida Grande"/>
              <a:buChar char="-"/>
            </a:pPr>
            <a:r>
              <a:rPr lang="en-US" sz="2400" dirty="0" smtClean="0">
                <a:solidFill>
                  <a:srgbClr val="000000"/>
                </a:solidFill>
                <a:latin typeface="Avenir Medium"/>
                <a:cs typeface="Avenir Medium"/>
              </a:rPr>
              <a:t>Eelgrass beds –  *buffering capacity, increase pH </a:t>
            </a:r>
          </a:p>
          <a:p>
            <a:pPr marL="728345" lvl="1" indent="-454025">
              <a:spcBef>
                <a:spcPts val="1200"/>
              </a:spcBef>
              <a:buFont typeface="Lucida Grande"/>
              <a:buChar char="-"/>
            </a:pPr>
            <a:r>
              <a:rPr lang="en-US" sz="2400" dirty="0" smtClean="0">
                <a:solidFill>
                  <a:srgbClr val="000000"/>
                </a:solidFill>
                <a:latin typeface="Avenir Medium"/>
                <a:cs typeface="Avenir Medium"/>
              </a:rPr>
              <a:t>Sub-basins of Puget Sound, Willapa Bay - environmental heterogeneity </a:t>
            </a:r>
          </a:p>
          <a:p>
            <a:pPr marL="0" indent="0">
              <a:buNone/>
            </a:pPr>
            <a:endParaRPr lang="en-US" sz="2800" dirty="0">
              <a:solidFill>
                <a:srgbClr val="000000"/>
              </a:solidFill>
              <a:latin typeface="Avenir Medium"/>
              <a:cs typeface="Avenir Medium"/>
            </a:endParaRPr>
          </a:p>
          <a:p>
            <a:pPr marL="454025" indent="-454025">
              <a:buFont typeface="Lucida Grande"/>
              <a:buChar char="-"/>
            </a:pPr>
            <a:endParaRPr lang="en-US" sz="2800" dirty="0">
              <a:solidFill>
                <a:srgbClr val="000000"/>
              </a:solidFill>
              <a:latin typeface="Avenir Medium"/>
              <a:cs typeface="Avenir Medium"/>
            </a:endParaRPr>
          </a:p>
          <a:p>
            <a:pPr marL="454025" indent="-454025">
              <a:buFont typeface="Lucida Grande"/>
              <a:buChar char="-"/>
            </a:pPr>
            <a:endParaRPr lang="en-US" sz="2800" dirty="0" smtClean="0">
              <a:solidFill>
                <a:srgbClr val="000000"/>
              </a:solidFill>
              <a:latin typeface="Avenir Medium"/>
              <a:cs typeface="Avenir Medium"/>
            </a:endParaRPr>
          </a:p>
          <a:p>
            <a:pPr marL="454025" indent="-454025">
              <a:buFont typeface="Lucida Grande"/>
              <a:buChar char="-"/>
            </a:pPr>
            <a:endParaRPr lang="en-US" sz="2800" dirty="0">
              <a:solidFill>
                <a:srgbClr val="000000"/>
              </a:solidFill>
              <a:latin typeface="Avenir Medium"/>
              <a:cs typeface="Avenir Medium"/>
            </a:endParaRPr>
          </a:p>
          <a:p>
            <a:pPr marL="454025" indent="-454025">
              <a:buFont typeface="Lucida Grande"/>
              <a:buChar char="-"/>
            </a:pPr>
            <a:endParaRPr lang="en-US" sz="2800" dirty="0" smtClean="0">
              <a:solidFill>
                <a:srgbClr val="000000"/>
              </a:solidFill>
              <a:latin typeface="Avenir Medium"/>
              <a:cs typeface="Avenir Medium"/>
            </a:endParaRPr>
          </a:p>
          <a:p>
            <a:pPr marL="0" indent="0">
              <a:buNone/>
            </a:pPr>
            <a:endParaRPr lang="en-US" sz="2800" dirty="0">
              <a:solidFill>
                <a:srgbClr val="000000"/>
              </a:solidFill>
              <a:latin typeface="Avenir Medium"/>
              <a:cs typeface="Avenir Medium"/>
            </a:endParaRPr>
          </a:p>
        </p:txBody>
      </p:sp>
    </p:spTree>
    <p:extLst>
      <p:ext uri="{BB962C8B-B14F-4D97-AF65-F5344CB8AC3E}">
        <p14:creationId xmlns:p14="http://schemas.microsoft.com/office/powerpoint/2010/main" val="203762374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le_000 (11).jpeg"/>
          <p:cNvPicPr>
            <a:picLocks noChangeAspect="1"/>
          </p:cNvPicPr>
          <p:nvPr/>
        </p:nvPicPr>
        <p:blipFill rotWithShape="1">
          <a:blip r:embed="rId3" cstate="print">
            <a:alphaModFix amt="14000"/>
            <a:extLst>
              <a:ext uri="{28A0092B-C50C-407E-A947-70E740481C1C}">
                <a14:useLocalDpi xmlns:a14="http://schemas.microsoft.com/office/drawing/2010/main" val="0"/>
              </a:ext>
            </a:extLst>
          </a:blip>
          <a:srcRect b="38412"/>
          <a:stretch/>
        </p:blipFill>
        <p:spPr>
          <a:xfrm>
            <a:off x="171930" y="4261719"/>
            <a:ext cx="8781046" cy="2455170"/>
          </a:xfrm>
          <a:prstGeom prst="rect">
            <a:avLst/>
          </a:prstGeom>
        </p:spPr>
      </p:pic>
      <p:sp>
        <p:nvSpPr>
          <p:cNvPr id="2" name="Title 1"/>
          <p:cNvSpPr>
            <a:spLocks noGrp="1"/>
          </p:cNvSpPr>
          <p:nvPr>
            <p:ph type="title"/>
          </p:nvPr>
        </p:nvSpPr>
        <p:spPr>
          <a:xfrm>
            <a:off x="301752" y="256822"/>
            <a:ext cx="8534400" cy="758952"/>
          </a:xfrm>
        </p:spPr>
        <p:txBody>
          <a:bodyPr/>
          <a:lstStyle/>
          <a:p>
            <a:r>
              <a:rPr lang="en-US" dirty="0" smtClean="0">
                <a:latin typeface="Georgia"/>
                <a:cs typeface="Georgia"/>
              </a:rPr>
              <a:t>THE </a:t>
            </a:r>
            <a:r>
              <a:rPr lang="en-US" dirty="0" smtClean="0">
                <a:latin typeface="Georgia"/>
                <a:cs typeface="Georgia"/>
              </a:rPr>
              <a:t>QUESTIONS</a:t>
            </a:r>
            <a:endParaRPr lang="en-US" i="1" dirty="0">
              <a:latin typeface="Georgia"/>
              <a:cs typeface="Georgia"/>
            </a:endParaRPr>
          </a:p>
        </p:txBody>
      </p:sp>
      <p:sp>
        <p:nvSpPr>
          <p:cNvPr id="3" name="Content Placeholder 2"/>
          <p:cNvSpPr>
            <a:spLocks noGrp="1"/>
          </p:cNvSpPr>
          <p:nvPr>
            <p:ph sz="quarter" idx="1"/>
          </p:nvPr>
        </p:nvSpPr>
        <p:spPr>
          <a:xfrm>
            <a:off x="301752" y="1578042"/>
            <a:ext cx="8651224" cy="5090314"/>
          </a:xfrm>
        </p:spPr>
        <p:txBody>
          <a:bodyPr>
            <a:noAutofit/>
          </a:bodyPr>
          <a:lstStyle/>
          <a:p>
            <a:pPr marL="454025" indent="-454025">
              <a:spcBef>
                <a:spcPts val="1200"/>
              </a:spcBef>
              <a:buFont typeface="Lucida Grande"/>
              <a:buChar char="-"/>
            </a:pPr>
            <a:r>
              <a:rPr lang="en-US" sz="2400" dirty="0" smtClean="0">
                <a:solidFill>
                  <a:srgbClr val="000000"/>
                </a:solidFill>
                <a:latin typeface="Avenir Medium"/>
                <a:cs typeface="Avenir Medium"/>
              </a:rPr>
              <a:t>How does low pH affect geoduck growth, survival, and physiology </a:t>
            </a:r>
            <a:r>
              <a:rPr lang="en-US" sz="2400" i="1" dirty="0" smtClean="0">
                <a:solidFill>
                  <a:srgbClr val="000000"/>
                </a:solidFill>
                <a:latin typeface="Avenir Medium"/>
                <a:cs typeface="Avenir Medium"/>
              </a:rPr>
              <a:t>in a natural setting </a:t>
            </a:r>
          </a:p>
          <a:p>
            <a:pPr marL="454025" indent="-454025">
              <a:spcBef>
                <a:spcPts val="1200"/>
              </a:spcBef>
              <a:buFont typeface="Lucida Grande"/>
              <a:buChar char="-"/>
            </a:pPr>
            <a:endParaRPr lang="en-US" sz="1200" dirty="0" smtClean="0">
              <a:solidFill>
                <a:srgbClr val="000000"/>
              </a:solidFill>
              <a:latin typeface="Avenir Medium"/>
              <a:cs typeface="Avenir Medium"/>
            </a:endParaRPr>
          </a:p>
          <a:p>
            <a:pPr marL="454025" indent="-454025">
              <a:buFont typeface="Lucida Grande"/>
              <a:buChar char="-"/>
            </a:pPr>
            <a:r>
              <a:rPr lang="en-US" sz="2400" dirty="0" smtClean="0">
                <a:solidFill>
                  <a:srgbClr val="000000"/>
                </a:solidFill>
                <a:latin typeface="Avenir Medium"/>
                <a:cs typeface="Avenir Medium"/>
              </a:rPr>
              <a:t>Can we l</a:t>
            </a:r>
            <a:r>
              <a:rPr lang="en-US" sz="2400" dirty="0" smtClean="0">
                <a:solidFill>
                  <a:srgbClr val="000000"/>
                </a:solidFill>
                <a:latin typeface="Avenir Medium"/>
                <a:cs typeface="Avenir Medium"/>
              </a:rPr>
              <a:t>everage buffering capacity of eelgrass beds to test pH effect on shellfish?</a:t>
            </a:r>
            <a:endParaRPr lang="en-US" sz="2000" i="1" dirty="0" smtClean="0">
              <a:solidFill>
                <a:srgbClr val="000000"/>
              </a:solidFill>
              <a:latin typeface="Avenir Medium"/>
              <a:cs typeface="Avenir Medium"/>
            </a:endParaRPr>
          </a:p>
          <a:p>
            <a:pPr marL="454025" indent="-454025">
              <a:buFont typeface="Lucida Grande"/>
              <a:buChar char="-"/>
            </a:pPr>
            <a:endParaRPr lang="en-US" sz="1200" i="1" dirty="0" smtClean="0">
              <a:solidFill>
                <a:srgbClr val="000000"/>
              </a:solidFill>
              <a:latin typeface="Avenir Medium"/>
              <a:cs typeface="Avenir Medium"/>
            </a:endParaRPr>
          </a:p>
          <a:p>
            <a:pPr marL="454025" indent="-454025">
              <a:buFont typeface="Lucida Grande"/>
              <a:buChar char="-"/>
            </a:pPr>
            <a:r>
              <a:rPr lang="en-US" sz="2400" i="1" dirty="0" smtClean="0">
                <a:solidFill>
                  <a:srgbClr val="000000"/>
                </a:solidFill>
                <a:latin typeface="Avenir Medium"/>
                <a:cs typeface="Avenir Medium"/>
              </a:rPr>
              <a:t>Hypotheses</a:t>
            </a:r>
            <a:r>
              <a:rPr lang="en-US" sz="2400" dirty="0" smtClean="0">
                <a:solidFill>
                  <a:srgbClr val="000000"/>
                </a:solidFill>
                <a:latin typeface="Avenir Medium"/>
                <a:cs typeface="Avenir Medium"/>
              </a:rPr>
              <a:t>: </a:t>
            </a:r>
          </a:p>
          <a:p>
            <a:pPr marL="728345" lvl="1" indent="-454025">
              <a:buFont typeface="Lucida Grande"/>
              <a:buChar char="-"/>
            </a:pPr>
            <a:r>
              <a:rPr lang="en-US" sz="2400" b="1" dirty="0" smtClean="0">
                <a:solidFill>
                  <a:srgbClr val="000000"/>
                </a:solidFill>
                <a:latin typeface="Avenir Medium"/>
                <a:cs typeface="Avenir Medium"/>
              </a:rPr>
              <a:t>Eelgrass beds </a:t>
            </a:r>
            <a:r>
              <a:rPr lang="en-US" sz="2400" dirty="0" smtClean="0">
                <a:solidFill>
                  <a:srgbClr val="000000"/>
                </a:solidFill>
                <a:latin typeface="Avenir Medium"/>
                <a:cs typeface="Avenir Medium"/>
              </a:rPr>
              <a:t>compared to adjacent unvegetated:</a:t>
            </a:r>
          </a:p>
          <a:p>
            <a:pPr marL="728345" lvl="1" indent="-454025">
              <a:spcBef>
                <a:spcPts val="1200"/>
              </a:spcBef>
              <a:buFont typeface="Lucida Grande"/>
              <a:buChar char="-"/>
            </a:pPr>
            <a:r>
              <a:rPr lang="en-US" sz="2400" dirty="0" smtClean="0">
                <a:solidFill>
                  <a:srgbClr val="000000"/>
                </a:solidFill>
                <a:latin typeface="Wingdings"/>
                <a:ea typeface="Wingdings"/>
                <a:cs typeface="Wingdings"/>
                <a:sym typeface="Wingdings"/>
              </a:rPr>
              <a:t></a:t>
            </a:r>
            <a:r>
              <a:rPr lang="en-US" sz="2400" dirty="0" smtClean="0">
                <a:solidFill>
                  <a:srgbClr val="000000"/>
                </a:solidFill>
                <a:latin typeface="Avenir Medium"/>
                <a:cs typeface="Avenir Medium"/>
              </a:rPr>
              <a:t>pH     </a:t>
            </a:r>
            <a:r>
              <a:rPr lang="en-US" sz="2400" dirty="0" smtClean="0">
                <a:solidFill>
                  <a:srgbClr val="000000"/>
                </a:solidFill>
                <a:latin typeface="Wingdings"/>
                <a:ea typeface="Wingdings"/>
                <a:cs typeface="Wingdings"/>
                <a:sym typeface="Wingdings"/>
              </a:rPr>
              <a:t></a:t>
            </a:r>
            <a:r>
              <a:rPr lang="en-US" sz="2400" dirty="0" smtClean="0">
                <a:solidFill>
                  <a:srgbClr val="000000"/>
                </a:solidFill>
                <a:latin typeface="Avenir Medium"/>
                <a:ea typeface="Wingdings"/>
                <a:cs typeface="Avenir Medium"/>
                <a:sym typeface="Wingdings"/>
              </a:rPr>
              <a:t>geoduck survival      </a:t>
            </a:r>
            <a:r>
              <a:rPr lang="en-US" sz="2400" dirty="0" smtClean="0">
                <a:solidFill>
                  <a:srgbClr val="000000"/>
                </a:solidFill>
                <a:latin typeface="Wingdings"/>
                <a:ea typeface="Wingdings"/>
                <a:cs typeface="Wingdings"/>
                <a:sym typeface="Wingdings"/>
              </a:rPr>
              <a:t></a:t>
            </a:r>
            <a:r>
              <a:rPr lang="en-US" sz="2400" dirty="0" smtClean="0">
                <a:solidFill>
                  <a:srgbClr val="000000"/>
                </a:solidFill>
                <a:latin typeface="Avenir Medium"/>
                <a:ea typeface="Wingdings"/>
                <a:cs typeface="Avenir Medium"/>
                <a:sym typeface="Wingdings"/>
              </a:rPr>
              <a:t>growth</a:t>
            </a:r>
            <a:r>
              <a:rPr lang="en-US" sz="2400" dirty="0" smtClean="0">
                <a:solidFill>
                  <a:srgbClr val="000000"/>
                </a:solidFill>
                <a:latin typeface="Wingdings"/>
                <a:ea typeface="Wingdings"/>
                <a:cs typeface="Wingdings"/>
                <a:sym typeface="Wingdings"/>
              </a:rPr>
              <a:t> </a:t>
            </a:r>
          </a:p>
          <a:p>
            <a:pPr marL="728345" lvl="1" indent="-454025">
              <a:spcBef>
                <a:spcPts val="1200"/>
              </a:spcBef>
              <a:buFont typeface="Lucida Grande"/>
              <a:buChar char="-"/>
            </a:pPr>
            <a:r>
              <a:rPr lang="en-US" sz="2400" dirty="0" smtClean="0">
                <a:solidFill>
                  <a:srgbClr val="000000"/>
                </a:solidFill>
                <a:latin typeface="Wingdings"/>
                <a:ea typeface="Wingdings"/>
                <a:cs typeface="Wingdings"/>
                <a:sym typeface="Wingdings"/>
              </a:rPr>
              <a:t></a:t>
            </a:r>
            <a:r>
              <a:rPr lang="en-US" sz="2400" dirty="0" smtClean="0">
                <a:solidFill>
                  <a:srgbClr val="000000"/>
                </a:solidFill>
                <a:latin typeface="Avenir Medium"/>
                <a:ea typeface="Wingdings"/>
                <a:cs typeface="Avenir Medium"/>
                <a:sym typeface="Wingdings"/>
              </a:rPr>
              <a:t>expression of stress-related proteins </a:t>
            </a:r>
            <a:endParaRPr lang="en-US" sz="2400" dirty="0" smtClean="0">
              <a:solidFill>
                <a:srgbClr val="000000"/>
              </a:solidFill>
              <a:latin typeface="Avenir Medium"/>
              <a:cs typeface="Avenir Medium"/>
            </a:endParaRPr>
          </a:p>
          <a:p>
            <a:pPr marL="728345" lvl="1" indent="-454025">
              <a:buFont typeface="Lucida Grande"/>
              <a:buChar char="-"/>
            </a:pPr>
            <a:endParaRPr lang="en-US" sz="2000" dirty="0" smtClean="0">
              <a:solidFill>
                <a:srgbClr val="000000"/>
              </a:solidFill>
              <a:latin typeface="Avenir Medium"/>
              <a:cs typeface="Avenir Medium"/>
            </a:endParaRPr>
          </a:p>
          <a:p>
            <a:pPr marL="0" indent="0">
              <a:buNone/>
            </a:pPr>
            <a:endParaRPr lang="en-US" sz="2400" dirty="0">
              <a:solidFill>
                <a:srgbClr val="000000"/>
              </a:solidFill>
              <a:latin typeface="Avenir Medium"/>
              <a:cs typeface="Avenir Medium"/>
            </a:endParaRPr>
          </a:p>
          <a:p>
            <a:pPr marL="454025" indent="-454025">
              <a:buFont typeface="Lucida Grande"/>
              <a:buChar char="-"/>
            </a:pPr>
            <a:endParaRPr lang="en-US" sz="2400" dirty="0">
              <a:solidFill>
                <a:srgbClr val="000000"/>
              </a:solidFill>
              <a:latin typeface="Avenir Medium"/>
              <a:cs typeface="Avenir Medium"/>
            </a:endParaRPr>
          </a:p>
          <a:p>
            <a:pPr marL="454025" indent="-454025">
              <a:buFont typeface="Lucida Grande"/>
              <a:buChar char="-"/>
            </a:pPr>
            <a:endParaRPr lang="en-US" sz="2400" dirty="0" smtClean="0">
              <a:solidFill>
                <a:srgbClr val="000000"/>
              </a:solidFill>
              <a:latin typeface="Avenir Medium"/>
              <a:cs typeface="Avenir Medium"/>
            </a:endParaRPr>
          </a:p>
          <a:p>
            <a:pPr marL="454025" indent="-454025">
              <a:buFont typeface="Lucida Grande"/>
              <a:buChar char="-"/>
            </a:pPr>
            <a:endParaRPr lang="en-US" sz="2400" dirty="0">
              <a:solidFill>
                <a:srgbClr val="000000"/>
              </a:solidFill>
              <a:latin typeface="Avenir Medium"/>
              <a:cs typeface="Avenir Medium"/>
            </a:endParaRPr>
          </a:p>
          <a:p>
            <a:pPr marL="454025" indent="-454025">
              <a:buFont typeface="Lucida Grande"/>
              <a:buChar char="-"/>
            </a:pPr>
            <a:endParaRPr lang="en-US" sz="2400" dirty="0" smtClean="0">
              <a:solidFill>
                <a:srgbClr val="000000"/>
              </a:solidFill>
              <a:latin typeface="Avenir Medium"/>
              <a:cs typeface="Avenir Medium"/>
            </a:endParaRPr>
          </a:p>
          <a:p>
            <a:pPr marL="0" indent="0">
              <a:buNone/>
            </a:pPr>
            <a:endParaRPr lang="en-US" sz="2400" dirty="0">
              <a:solidFill>
                <a:srgbClr val="000000"/>
              </a:solidFill>
              <a:latin typeface="Avenir Medium"/>
              <a:cs typeface="Avenir Medium"/>
            </a:endParaRPr>
          </a:p>
        </p:txBody>
      </p:sp>
    </p:spTree>
    <p:extLst>
      <p:ext uri="{BB962C8B-B14F-4D97-AF65-F5344CB8AC3E}">
        <p14:creationId xmlns:p14="http://schemas.microsoft.com/office/powerpoint/2010/main" val="114176007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rcGIS-map1.png"/>
          <p:cNvPicPr>
            <a:picLocks noChangeAspect="1"/>
          </p:cNvPicPr>
          <p:nvPr/>
        </p:nvPicPr>
        <p:blipFill rotWithShape="1">
          <a:blip r:embed="rId3">
            <a:extLst>
              <a:ext uri="{28A0092B-C50C-407E-A947-70E740481C1C}">
                <a14:useLocalDpi xmlns:a14="http://schemas.microsoft.com/office/drawing/2010/main" val="0"/>
              </a:ext>
            </a:extLst>
          </a:blip>
          <a:srcRect t="12219" r="28165"/>
          <a:stretch/>
        </p:blipFill>
        <p:spPr>
          <a:xfrm>
            <a:off x="2106847" y="1349371"/>
            <a:ext cx="6777790" cy="5034188"/>
          </a:xfrm>
          <a:prstGeom prst="rect">
            <a:avLst/>
          </a:prstGeom>
        </p:spPr>
      </p:pic>
      <p:sp>
        <p:nvSpPr>
          <p:cNvPr id="2" name="Title 1"/>
          <p:cNvSpPr>
            <a:spLocks noGrp="1"/>
          </p:cNvSpPr>
          <p:nvPr>
            <p:ph type="title"/>
          </p:nvPr>
        </p:nvSpPr>
        <p:spPr>
          <a:xfrm>
            <a:off x="104149" y="19811"/>
            <a:ext cx="8842248" cy="1176868"/>
          </a:xfrm>
        </p:spPr>
        <p:txBody>
          <a:bodyPr>
            <a:normAutofit/>
          </a:bodyPr>
          <a:lstStyle/>
          <a:p>
            <a:r>
              <a:rPr lang="en-US" sz="2800" b="1" cap="small" dirty="0">
                <a:latin typeface="Garamond"/>
                <a:cs typeface="Garamond"/>
              </a:rPr>
              <a:t>Geoduck outplanted in *low and *high pH, varying background conditions</a:t>
            </a:r>
            <a:endParaRPr lang="en-US" sz="2400" i="1" cap="small" dirty="0">
              <a:latin typeface="Garamond"/>
              <a:cs typeface="Garamond"/>
            </a:endParaRPr>
          </a:p>
        </p:txBody>
      </p:sp>
      <p:sp>
        <p:nvSpPr>
          <p:cNvPr id="19" name="Line Callout 2 18"/>
          <p:cNvSpPr/>
          <p:nvPr/>
        </p:nvSpPr>
        <p:spPr>
          <a:xfrm flipH="1">
            <a:off x="6586895" y="2791760"/>
            <a:ext cx="1829956" cy="334683"/>
          </a:xfrm>
          <a:prstGeom prst="borderCallout2">
            <a:avLst>
              <a:gd name="adj1" fmla="val 57355"/>
              <a:gd name="adj2" fmla="val -252"/>
              <a:gd name="adj3" fmla="val 50737"/>
              <a:gd name="adj4" fmla="val -506"/>
              <a:gd name="adj5" fmla="val 65958"/>
              <a:gd name="adj6" fmla="val -193459"/>
            </a:avLst>
          </a:prstGeom>
          <a:solidFill>
            <a:srgbClr val="4EA3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cap="small" dirty="0" smtClean="0">
                <a:solidFill>
                  <a:srgbClr val="000000"/>
                </a:solidFill>
                <a:latin typeface="Calibri"/>
                <a:cs typeface="Calibri"/>
              </a:rPr>
              <a:t>Port Gamble Bay</a:t>
            </a:r>
          </a:p>
        </p:txBody>
      </p:sp>
      <p:sp>
        <p:nvSpPr>
          <p:cNvPr id="22" name="Line Callout 2 21"/>
          <p:cNvSpPr/>
          <p:nvPr/>
        </p:nvSpPr>
        <p:spPr>
          <a:xfrm flipH="1">
            <a:off x="5388450" y="4580473"/>
            <a:ext cx="1389638" cy="360413"/>
          </a:xfrm>
          <a:prstGeom prst="borderCallout2">
            <a:avLst>
              <a:gd name="adj1" fmla="val 57355"/>
              <a:gd name="adj2" fmla="val -252"/>
              <a:gd name="adj3" fmla="val 50737"/>
              <a:gd name="adj4" fmla="val -506"/>
              <a:gd name="adj5" fmla="val 65958"/>
              <a:gd name="adj6" fmla="val -193459"/>
            </a:avLst>
          </a:prstGeom>
          <a:solidFill>
            <a:srgbClr val="FF6D37"/>
          </a:solidFill>
          <a:ln>
            <a:noFill/>
          </a:ln>
          <a:effectLst/>
          <a:scene3d>
            <a:camera prst="orthographicFront"/>
            <a:lightRig rig="threePt" dir="t">
              <a:rot lat="0" lon="0" rev="0"/>
            </a:lightRig>
          </a:scene3d>
          <a:sp3d contourW="9525" prstMaterial="matte">
            <a:bevelT w="0" h="0"/>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r>
              <a:rPr lang="en-US" b="1" cap="small" dirty="0" smtClean="0">
                <a:solidFill>
                  <a:srgbClr val="000000"/>
                </a:solidFill>
                <a:latin typeface="Calibri"/>
                <a:cs typeface="Calibri"/>
              </a:rPr>
              <a:t>Willapa Bay</a:t>
            </a:r>
          </a:p>
        </p:txBody>
      </p:sp>
      <p:sp>
        <p:nvSpPr>
          <p:cNvPr id="11" name="Oval 10"/>
          <p:cNvSpPr/>
          <p:nvPr/>
        </p:nvSpPr>
        <p:spPr>
          <a:xfrm>
            <a:off x="5708491" y="2791757"/>
            <a:ext cx="374778" cy="374778"/>
          </a:xfrm>
          <a:prstGeom prst="ellipse">
            <a:avLst/>
          </a:prstGeom>
          <a:solidFill>
            <a:srgbClr val="4EA3E8"/>
          </a:solidFill>
          <a:ln>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Oval 12"/>
          <p:cNvSpPr/>
          <p:nvPr/>
        </p:nvSpPr>
        <p:spPr>
          <a:xfrm>
            <a:off x="4468141" y="4597407"/>
            <a:ext cx="360413" cy="360413"/>
          </a:xfrm>
          <a:prstGeom prst="ellipse">
            <a:avLst/>
          </a:prstGeom>
          <a:solidFill>
            <a:srgbClr val="FF6D37"/>
          </a:solidFill>
          <a:ln>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21" name="Line Callout 2 20"/>
          <p:cNvSpPr/>
          <p:nvPr/>
        </p:nvSpPr>
        <p:spPr>
          <a:xfrm flipH="1">
            <a:off x="6568291" y="3494421"/>
            <a:ext cx="1136375" cy="330831"/>
          </a:xfrm>
          <a:prstGeom prst="borderCallout2">
            <a:avLst>
              <a:gd name="adj1" fmla="val 57355"/>
              <a:gd name="adj2" fmla="val -252"/>
              <a:gd name="adj3" fmla="val 50737"/>
              <a:gd name="adj4" fmla="val -506"/>
              <a:gd name="adj5" fmla="val 65958"/>
              <a:gd name="adj6" fmla="val -193459"/>
            </a:avLst>
          </a:prstGeom>
          <a:solidFill>
            <a:srgbClr val="FFCC6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cap="small" dirty="0" smtClean="0">
                <a:solidFill>
                  <a:schemeClr val="tx1"/>
                </a:solidFill>
                <a:latin typeface="Calibri"/>
                <a:cs typeface="Calibri"/>
              </a:rPr>
              <a:t>Case Inlet</a:t>
            </a:r>
          </a:p>
        </p:txBody>
      </p:sp>
      <p:sp>
        <p:nvSpPr>
          <p:cNvPr id="12" name="Oval 11"/>
          <p:cNvSpPr/>
          <p:nvPr/>
        </p:nvSpPr>
        <p:spPr>
          <a:xfrm>
            <a:off x="5619449" y="3496102"/>
            <a:ext cx="391008" cy="391008"/>
          </a:xfrm>
          <a:prstGeom prst="ellipse">
            <a:avLst/>
          </a:prstGeom>
          <a:solidFill>
            <a:srgbClr val="FFCC66"/>
          </a:solidFill>
          <a:ln w="6350" cmpd="sng">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18" name="Line Callout 2 17"/>
          <p:cNvSpPr/>
          <p:nvPr/>
        </p:nvSpPr>
        <p:spPr>
          <a:xfrm flipH="1">
            <a:off x="6568292" y="1934356"/>
            <a:ext cx="1346089" cy="325294"/>
          </a:xfrm>
          <a:prstGeom prst="borderCallout2">
            <a:avLst>
              <a:gd name="adj1" fmla="val 57355"/>
              <a:gd name="adj2" fmla="val -252"/>
              <a:gd name="adj3" fmla="val 50737"/>
              <a:gd name="adj4" fmla="val -506"/>
              <a:gd name="adj5" fmla="val 65958"/>
              <a:gd name="adj6" fmla="val -193459"/>
            </a:avLst>
          </a:prstGeom>
          <a:solidFill>
            <a:srgbClr val="1839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cap="small" dirty="0" smtClean="0">
                <a:solidFill>
                  <a:srgbClr val="FFFFFF"/>
                </a:solidFill>
                <a:latin typeface="Calibri"/>
                <a:cs typeface="Calibri"/>
              </a:rPr>
              <a:t>Fidalgo Bay</a:t>
            </a:r>
          </a:p>
        </p:txBody>
      </p:sp>
      <p:sp>
        <p:nvSpPr>
          <p:cNvPr id="3" name="Oval 2"/>
          <p:cNvSpPr/>
          <p:nvPr/>
        </p:nvSpPr>
        <p:spPr>
          <a:xfrm>
            <a:off x="5708491" y="1914563"/>
            <a:ext cx="364880" cy="364880"/>
          </a:xfrm>
          <a:prstGeom prst="ellipse">
            <a:avLst/>
          </a:prstGeom>
          <a:solidFill>
            <a:srgbClr val="1839C1"/>
          </a:solidFill>
          <a:ln>
            <a:solidFill>
              <a:schemeClr val="bg1"/>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24" name="Oval 23"/>
          <p:cNvSpPr/>
          <p:nvPr/>
        </p:nvSpPr>
        <p:spPr>
          <a:xfrm>
            <a:off x="6052685" y="1914563"/>
            <a:ext cx="364880" cy="364880"/>
          </a:xfrm>
          <a:prstGeom prst="ellipse">
            <a:avLst/>
          </a:prstGeom>
          <a:pattFill prst="wdDnDiag">
            <a:fgClr>
              <a:schemeClr val="bg1"/>
            </a:fgClr>
            <a:bgClr>
              <a:srgbClr val="1839C1"/>
            </a:bgClr>
          </a:pattFill>
          <a:ln>
            <a:solidFill>
              <a:schemeClr val="bg1"/>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27" name="Oval 26"/>
          <p:cNvSpPr/>
          <p:nvPr/>
        </p:nvSpPr>
        <p:spPr>
          <a:xfrm>
            <a:off x="6047154" y="2791760"/>
            <a:ext cx="374778" cy="374778"/>
          </a:xfrm>
          <a:prstGeom prst="ellipse">
            <a:avLst/>
          </a:prstGeom>
          <a:pattFill prst="wdDnDiag">
            <a:fgClr>
              <a:schemeClr val="bg1"/>
            </a:fgClr>
            <a:bgClr>
              <a:srgbClr val="4EA3E8"/>
            </a:bgClr>
          </a:pattFill>
          <a:ln>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8" name="Oval 27"/>
          <p:cNvSpPr/>
          <p:nvPr/>
        </p:nvSpPr>
        <p:spPr>
          <a:xfrm>
            <a:off x="5967353" y="3494421"/>
            <a:ext cx="391008" cy="391008"/>
          </a:xfrm>
          <a:prstGeom prst="ellipse">
            <a:avLst/>
          </a:prstGeom>
          <a:pattFill prst="wdDnDiag">
            <a:fgClr>
              <a:schemeClr val="bg1"/>
            </a:fgClr>
            <a:bgClr>
              <a:srgbClr val="FFCC66"/>
            </a:bgClr>
          </a:pattFill>
          <a:ln w="6350" cmpd="sng">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29" name="Oval 28"/>
          <p:cNvSpPr/>
          <p:nvPr/>
        </p:nvSpPr>
        <p:spPr>
          <a:xfrm>
            <a:off x="4789871" y="4597410"/>
            <a:ext cx="360413" cy="360413"/>
          </a:xfrm>
          <a:prstGeom prst="ellipse">
            <a:avLst/>
          </a:prstGeom>
          <a:pattFill prst="wdDnDiag">
            <a:fgClr>
              <a:schemeClr val="bg1"/>
            </a:fgClr>
            <a:bgClr>
              <a:srgbClr val="FF6D37"/>
            </a:bgClr>
          </a:pattFill>
          <a:ln>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198" name="Line Callout 2 197"/>
          <p:cNvSpPr/>
          <p:nvPr/>
        </p:nvSpPr>
        <p:spPr>
          <a:xfrm flipH="1">
            <a:off x="488011" y="1557867"/>
            <a:ext cx="3609855" cy="3298173"/>
          </a:xfrm>
          <a:prstGeom prst="borderCallout2">
            <a:avLst>
              <a:gd name="adj1" fmla="val 57355"/>
              <a:gd name="adj2" fmla="val -252"/>
              <a:gd name="adj3" fmla="val 50737"/>
              <a:gd name="adj4" fmla="val -506"/>
              <a:gd name="adj5" fmla="val 54479"/>
              <a:gd name="adj6" fmla="val -11879"/>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b="1" cap="small" dirty="0" smtClean="0">
                <a:solidFill>
                  <a:srgbClr val="000000"/>
                </a:solidFill>
                <a:latin typeface="Century Gothic"/>
                <a:cs typeface="Century Gothic"/>
              </a:rPr>
              <a:t>Sibling juvenile </a:t>
            </a:r>
            <a:r>
              <a:rPr lang="en-US" sz="2400" b="1" cap="small" dirty="0" smtClean="0">
                <a:solidFill>
                  <a:srgbClr val="000000"/>
                </a:solidFill>
                <a:latin typeface="Century Gothic"/>
                <a:cs typeface="Century Gothic"/>
              </a:rPr>
              <a:t>geoduck</a:t>
            </a:r>
          </a:p>
          <a:p>
            <a:endParaRPr lang="en-US" sz="1200" b="1" cap="small" dirty="0" smtClean="0">
              <a:solidFill>
                <a:srgbClr val="000000"/>
              </a:solidFill>
              <a:latin typeface="Century Gothic"/>
              <a:cs typeface="Century Gothic"/>
            </a:endParaRPr>
          </a:p>
          <a:p>
            <a:r>
              <a:rPr lang="en-US" sz="2400" b="1" cap="small" dirty="0" smtClean="0">
                <a:solidFill>
                  <a:srgbClr val="000000"/>
                </a:solidFill>
                <a:latin typeface="Century Gothic"/>
                <a:cs typeface="Century Gothic"/>
              </a:rPr>
              <a:t>Duration = </a:t>
            </a:r>
            <a:r>
              <a:rPr lang="en-US" sz="2400" b="1" cap="small" dirty="0" smtClean="0">
                <a:solidFill>
                  <a:srgbClr val="000000"/>
                </a:solidFill>
                <a:latin typeface="Century Gothic"/>
                <a:cs typeface="Century Gothic"/>
              </a:rPr>
              <a:t>50 days</a:t>
            </a:r>
          </a:p>
          <a:p>
            <a:endParaRPr lang="en-US" sz="1100" b="1" cap="small" dirty="0" smtClean="0">
              <a:solidFill>
                <a:srgbClr val="000000"/>
              </a:solidFill>
              <a:latin typeface="Century Gothic"/>
              <a:cs typeface="Century Gothic"/>
            </a:endParaRPr>
          </a:p>
          <a:p>
            <a:r>
              <a:rPr lang="en-US" sz="2400" b="1" cap="small" dirty="0" smtClean="0">
                <a:solidFill>
                  <a:srgbClr val="000000"/>
                </a:solidFill>
                <a:latin typeface="Century Gothic"/>
                <a:cs typeface="Century Gothic"/>
              </a:rPr>
              <a:t>4 bays</a:t>
            </a:r>
          </a:p>
          <a:p>
            <a:endParaRPr lang="en-US" sz="1050" b="1" cap="small" dirty="0">
              <a:solidFill>
                <a:srgbClr val="000000"/>
              </a:solidFill>
              <a:latin typeface="Century Gothic"/>
              <a:cs typeface="Century Gothic"/>
            </a:endParaRPr>
          </a:p>
          <a:p>
            <a:r>
              <a:rPr lang="en-US" sz="2400" b="1" cap="small" dirty="0" smtClean="0">
                <a:solidFill>
                  <a:srgbClr val="000000"/>
                </a:solidFill>
                <a:latin typeface="Century Gothic"/>
                <a:cs typeface="Century Gothic"/>
              </a:rPr>
              <a:t>2 habitats / bay: </a:t>
            </a:r>
          </a:p>
          <a:p>
            <a:endParaRPr lang="en-US" sz="1200" b="1" cap="small" dirty="0" smtClean="0">
              <a:solidFill>
                <a:srgbClr val="000000"/>
              </a:solidFill>
              <a:latin typeface="Century Gothic"/>
              <a:cs typeface="Century Gothic"/>
            </a:endParaRPr>
          </a:p>
          <a:p>
            <a:pPr>
              <a:spcAft>
                <a:spcPts val="1200"/>
              </a:spcAft>
            </a:pPr>
            <a:r>
              <a:rPr lang="en-US" sz="2000" b="1" cap="small" dirty="0" smtClean="0">
                <a:solidFill>
                  <a:srgbClr val="000000"/>
                </a:solidFill>
                <a:latin typeface="Century Gothic"/>
                <a:cs typeface="Century Gothic"/>
              </a:rPr>
              <a:t>	Unvegetated (low pH)</a:t>
            </a:r>
          </a:p>
          <a:p>
            <a:pPr>
              <a:spcAft>
                <a:spcPts val="1200"/>
              </a:spcAft>
            </a:pPr>
            <a:r>
              <a:rPr lang="en-US" sz="2000" b="1" cap="small" dirty="0">
                <a:solidFill>
                  <a:srgbClr val="000000"/>
                </a:solidFill>
                <a:latin typeface="Century Gothic"/>
                <a:cs typeface="Century Gothic"/>
              </a:rPr>
              <a:t>	Eelgrass (high pH</a:t>
            </a:r>
            <a:r>
              <a:rPr lang="en-US" sz="2000" b="1" cap="small" dirty="0" smtClean="0">
                <a:solidFill>
                  <a:srgbClr val="000000"/>
                </a:solidFill>
                <a:latin typeface="Century Gothic"/>
                <a:cs typeface="Century Gothic"/>
              </a:rPr>
              <a:t>)</a:t>
            </a:r>
            <a:endParaRPr lang="en-US" sz="2000" b="1" cap="small" dirty="0">
              <a:solidFill>
                <a:srgbClr val="000000"/>
              </a:solidFill>
              <a:latin typeface="Century Gothic"/>
              <a:cs typeface="Century Gothic"/>
            </a:endParaRPr>
          </a:p>
        </p:txBody>
      </p:sp>
      <p:pic>
        <p:nvPicPr>
          <p:cNvPr id="199" name="Picture 198" descr="IMG_5482.jpg"/>
          <p:cNvPicPr>
            <a:picLocks noChangeAspect="1"/>
          </p:cNvPicPr>
          <p:nvPr/>
        </p:nvPicPr>
        <p:blipFill rotWithShape="1">
          <a:blip r:embed="rId4">
            <a:extLst>
              <a:ext uri="{28A0092B-C50C-407E-A947-70E740481C1C}">
                <a14:useLocalDpi xmlns:a14="http://schemas.microsoft.com/office/drawing/2010/main" val="0"/>
              </a:ext>
            </a:extLst>
          </a:blip>
          <a:srcRect l="28568" t="3900"/>
          <a:stretch/>
        </p:blipFill>
        <p:spPr>
          <a:xfrm>
            <a:off x="369482" y="4856041"/>
            <a:ext cx="1513877" cy="1527518"/>
          </a:xfrm>
          <a:prstGeom prst="ellipse">
            <a:avLst/>
          </a:prstGeom>
          <a:ln w="38100" cmpd="sng">
            <a:solidFill>
              <a:schemeClr val="bg1"/>
            </a:solidFill>
          </a:ln>
        </p:spPr>
      </p:pic>
      <p:sp>
        <p:nvSpPr>
          <p:cNvPr id="200" name="Oval 199"/>
          <p:cNvSpPr/>
          <p:nvPr/>
        </p:nvSpPr>
        <p:spPr>
          <a:xfrm>
            <a:off x="1099821" y="3848031"/>
            <a:ext cx="360413" cy="360413"/>
          </a:xfrm>
          <a:prstGeom prst="ellipse">
            <a:avLst/>
          </a:prstGeom>
          <a:solidFill>
            <a:schemeClr val="bg2">
              <a:lumMod val="25000"/>
            </a:schemeClr>
          </a:solidFill>
          <a:ln>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202" name="Oval 201"/>
          <p:cNvSpPr/>
          <p:nvPr/>
        </p:nvSpPr>
        <p:spPr>
          <a:xfrm>
            <a:off x="1099821" y="4290112"/>
            <a:ext cx="360413" cy="360413"/>
          </a:xfrm>
          <a:prstGeom prst="ellipse">
            <a:avLst/>
          </a:prstGeom>
          <a:pattFill prst="wdDnDiag">
            <a:fgClr>
              <a:schemeClr val="bg1"/>
            </a:fgClr>
            <a:bgClr>
              <a:schemeClr val="bg2">
                <a:lumMod val="25000"/>
              </a:schemeClr>
            </a:bgClr>
          </a:pattFill>
          <a:ln>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203" name="TextBox 202"/>
          <p:cNvSpPr txBox="1"/>
          <p:nvPr/>
        </p:nvSpPr>
        <p:spPr>
          <a:xfrm>
            <a:off x="3836172" y="6349692"/>
            <a:ext cx="5218476" cy="369332"/>
          </a:xfrm>
          <a:prstGeom prst="rect">
            <a:avLst/>
          </a:prstGeom>
          <a:noFill/>
        </p:spPr>
        <p:txBody>
          <a:bodyPr wrap="none" rtlCol="0">
            <a:spAutoFit/>
          </a:bodyPr>
          <a:lstStyle/>
          <a:p>
            <a:r>
              <a:rPr lang="en-US" b="1" cap="small" dirty="0" smtClean="0">
                <a:latin typeface="Garamond"/>
                <a:cs typeface="Garamond"/>
              </a:rPr>
              <a:t>*low  and *high pH = relative to each other </a:t>
            </a:r>
            <a:endParaRPr lang="en-US" b="1" cap="small" dirty="0">
              <a:latin typeface="Garamond"/>
              <a:cs typeface="Garamond"/>
            </a:endParaRPr>
          </a:p>
        </p:txBody>
      </p:sp>
    </p:spTree>
    <p:extLst>
      <p:ext uri="{BB962C8B-B14F-4D97-AF65-F5344CB8AC3E}">
        <p14:creationId xmlns:p14="http://schemas.microsoft.com/office/powerpoint/2010/main" val="362730072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29" y="266785"/>
            <a:ext cx="8842248" cy="668194"/>
          </a:xfrm>
        </p:spPr>
        <p:txBody>
          <a:bodyPr>
            <a:normAutofit fontScale="90000"/>
          </a:bodyPr>
          <a:lstStyle/>
          <a:p>
            <a:r>
              <a:rPr lang="en-US" sz="3200" b="1" cap="small" dirty="0" smtClean="0">
                <a:latin typeface="Garamond"/>
                <a:cs typeface="Garamond"/>
              </a:rPr>
              <a:t>pH data show eelgrass effectively altered pH </a:t>
            </a:r>
            <a:endParaRPr lang="en-US" sz="2800" i="1" cap="small" dirty="0">
              <a:latin typeface="Garamond"/>
              <a:cs typeface="Garamond"/>
            </a:endParaRPr>
          </a:p>
        </p:txBody>
      </p:sp>
      <p:pic>
        <p:nvPicPr>
          <p:cNvPr id="8" name="Picture 7" descr="Mean-pH-F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64" y="1472969"/>
            <a:ext cx="3721985" cy="2410256"/>
          </a:xfrm>
          <a:prstGeom prst="rect">
            <a:avLst/>
          </a:prstGeom>
        </p:spPr>
      </p:pic>
      <p:pic>
        <p:nvPicPr>
          <p:cNvPr id="9" name="Picture 8" descr="Mean-pH-PGB.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364" y="3830302"/>
            <a:ext cx="3721985" cy="2410256"/>
          </a:xfrm>
          <a:prstGeom prst="rect">
            <a:avLst/>
          </a:prstGeom>
        </p:spPr>
      </p:pic>
      <p:pic>
        <p:nvPicPr>
          <p:cNvPr id="10" name="Picture 9" descr="Mean-pH-CI.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1057" y="1525891"/>
            <a:ext cx="3721985" cy="2410256"/>
          </a:xfrm>
          <a:prstGeom prst="rect">
            <a:avLst/>
          </a:prstGeom>
        </p:spPr>
      </p:pic>
      <p:pic>
        <p:nvPicPr>
          <p:cNvPr id="14" name="Picture 13" descr="Mean-pH-WB.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1057" y="3830302"/>
            <a:ext cx="3721985" cy="2410257"/>
          </a:xfrm>
          <a:prstGeom prst="rect">
            <a:avLst/>
          </a:prstGeom>
        </p:spPr>
      </p:pic>
      <p:sp>
        <p:nvSpPr>
          <p:cNvPr id="15" name="TextBox 14"/>
          <p:cNvSpPr txBox="1"/>
          <p:nvPr/>
        </p:nvSpPr>
        <p:spPr>
          <a:xfrm>
            <a:off x="105840" y="6346406"/>
            <a:ext cx="9366702" cy="338554"/>
          </a:xfrm>
          <a:prstGeom prst="rect">
            <a:avLst/>
          </a:prstGeom>
          <a:noFill/>
        </p:spPr>
        <p:txBody>
          <a:bodyPr wrap="square" rtlCol="0">
            <a:spAutoFit/>
          </a:bodyPr>
          <a:lstStyle/>
          <a:p>
            <a:r>
              <a:rPr lang="en-US" sz="1600" b="1" dirty="0" smtClean="0"/>
              <a:t>Lines:   Solid: eelgrass        Dashed: unvegetated     </a:t>
            </a:r>
            <a:r>
              <a:rPr lang="en-US" sz="1600" dirty="0"/>
              <a:t> Slide </a:t>
            </a:r>
            <a:r>
              <a:rPr lang="en-US" sz="1600" dirty="0" smtClean="0"/>
              <a:t>not final - changed </a:t>
            </a:r>
            <a:r>
              <a:rPr lang="en-US" sz="1600" dirty="0"/>
              <a:t>for presentation </a:t>
            </a:r>
            <a:endParaRPr lang="en-US" sz="1600" b="1" dirty="0"/>
          </a:p>
        </p:txBody>
      </p:sp>
      <p:sp>
        <p:nvSpPr>
          <p:cNvPr id="16" name="TextBox 15"/>
          <p:cNvSpPr txBox="1"/>
          <p:nvPr/>
        </p:nvSpPr>
        <p:spPr>
          <a:xfrm>
            <a:off x="776148" y="5556965"/>
            <a:ext cx="1601201" cy="369332"/>
          </a:xfrm>
          <a:prstGeom prst="rect">
            <a:avLst/>
          </a:prstGeom>
          <a:noFill/>
        </p:spPr>
        <p:txBody>
          <a:bodyPr wrap="none" rtlCol="0">
            <a:spAutoFit/>
          </a:bodyPr>
          <a:lstStyle/>
          <a:p>
            <a:r>
              <a:rPr lang="en-US" i="1" dirty="0" smtClean="0"/>
              <a:t>Probe failure</a:t>
            </a:r>
            <a:endParaRPr lang="en-US" i="1" dirty="0"/>
          </a:p>
        </p:txBody>
      </p:sp>
    </p:spTree>
    <p:extLst>
      <p:ext uri="{BB962C8B-B14F-4D97-AF65-F5344CB8AC3E}">
        <p14:creationId xmlns:p14="http://schemas.microsoft.com/office/powerpoint/2010/main" val="305052282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rcGIS-map1.png"/>
          <p:cNvPicPr>
            <a:picLocks noChangeAspect="1"/>
          </p:cNvPicPr>
          <p:nvPr/>
        </p:nvPicPr>
        <p:blipFill rotWithShape="1">
          <a:blip r:embed="rId3">
            <a:extLst>
              <a:ext uri="{28A0092B-C50C-407E-A947-70E740481C1C}">
                <a14:useLocalDpi xmlns:a14="http://schemas.microsoft.com/office/drawing/2010/main" val="0"/>
              </a:ext>
            </a:extLst>
          </a:blip>
          <a:srcRect t="12219" r="28165"/>
          <a:stretch/>
        </p:blipFill>
        <p:spPr>
          <a:xfrm>
            <a:off x="2106847" y="1349371"/>
            <a:ext cx="6777790" cy="5034188"/>
          </a:xfrm>
          <a:prstGeom prst="rect">
            <a:avLst/>
          </a:prstGeom>
        </p:spPr>
      </p:pic>
      <p:sp>
        <p:nvSpPr>
          <p:cNvPr id="2" name="Title 1"/>
          <p:cNvSpPr>
            <a:spLocks noGrp="1"/>
          </p:cNvSpPr>
          <p:nvPr>
            <p:ph type="title"/>
          </p:nvPr>
        </p:nvSpPr>
        <p:spPr>
          <a:xfrm>
            <a:off x="104149" y="19811"/>
            <a:ext cx="8842248" cy="1176868"/>
          </a:xfrm>
        </p:spPr>
        <p:txBody>
          <a:bodyPr>
            <a:normAutofit/>
          </a:bodyPr>
          <a:lstStyle/>
          <a:p>
            <a:r>
              <a:rPr lang="en-US" sz="2800" b="1" cap="small" dirty="0" smtClean="0">
                <a:latin typeface="Garamond"/>
                <a:cs typeface="Garamond"/>
              </a:rPr>
              <a:t>Growth differed by bay </a:t>
            </a:r>
            <a:r>
              <a:rPr lang="en-US" sz="2400" i="1" dirty="0" smtClean="0">
                <a:latin typeface="Garamond"/>
                <a:cs typeface="Garamond"/>
              </a:rPr>
              <a:t>(p=5.5e-10)</a:t>
            </a:r>
            <a:r>
              <a:rPr lang="en-US" sz="2800" b="1" cap="small" dirty="0">
                <a:latin typeface="Garamond"/>
                <a:cs typeface="Garamond"/>
              </a:rPr>
              <a:t/>
            </a:r>
            <a:br>
              <a:rPr lang="en-US" sz="2800" b="1" cap="small" dirty="0">
                <a:latin typeface="Garamond"/>
                <a:cs typeface="Garamond"/>
              </a:rPr>
            </a:br>
            <a:r>
              <a:rPr lang="en-US" sz="2800" b="1" cap="small" dirty="0" smtClean="0">
                <a:latin typeface="Garamond"/>
                <a:cs typeface="Garamond"/>
              </a:rPr>
              <a:t>northern bays vs. southern bays </a:t>
            </a:r>
            <a:r>
              <a:rPr lang="en-US" sz="2400" i="1" cap="small" dirty="0" smtClean="0">
                <a:latin typeface="Garamond"/>
                <a:cs typeface="Garamond"/>
              </a:rPr>
              <a:t>(p&lt;2e-16)</a:t>
            </a:r>
            <a:endParaRPr lang="en-US" sz="2400" i="1" cap="small" dirty="0">
              <a:latin typeface="Garamond"/>
              <a:cs typeface="Garamond"/>
            </a:endParaRPr>
          </a:p>
        </p:txBody>
      </p:sp>
      <p:sp>
        <p:nvSpPr>
          <p:cNvPr id="19" name="Line Callout 2 18"/>
          <p:cNvSpPr/>
          <p:nvPr/>
        </p:nvSpPr>
        <p:spPr>
          <a:xfrm flipH="1">
            <a:off x="6586895" y="2791760"/>
            <a:ext cx="1829956" cy="334683"/>
          </a:xfrm>
          <a:prstGeom prst="borderCallout2">
            <a:avLst>
              <a:gd name="adj1" fmla="val 57355"/>
              <a:gd name="adj2" fmla="val -252"/>
              <a:gd name="adj3" fmla="val 50737"/>
              <a:gd name="adj4" fmla="val -506"/>
              <a:gd name="adj5" fmla="val 65958"/>
              <a:gd name="adj6" fmla="val -193459"/>
            </a:avLst>
          </a:prstGeom>
          <a:solidFill>
            <a:srgbClr val="4EA3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cap="small" dirty="0" smtClean="0">
                <a:solidFill>
                  <a:srgbClr val="000000"/>
                </a:solidFill>
                <a:latin typeface="Calibri"/>
                <a:cs typeface="Calibri"/>
              </a:rPr>
              <a:t>Port Gamble Bay</a:t>
            </a:r>
          </a:p>
        </p:txBody>
      </p:sp>
      <p:sp>
        <p:nvSpPr>
          <p:cNvPr id="22" name="Line Callout 2 21"/>
          <p:cNvSpPr/>
          <p:nvPr/>
        </p:nvSpPr>
        <p:spPr>
          <a:xfrm flipH="1">
            <a:off x="5388450" y="4580473"/>
            <a:ext cx="1389638" cy="360413"/>
          </a:xfrm>
          <a:prstGeom prst="borderCallout2">
            <a:avLst>
              <a:gd name="adj1" fmla="val 57355"/>
              <a:gd name="adj2" fmla="val -252"/>
              <a:gd name="adj3" fmla="val 50737"/>
              <a:gd name="adj4" fmla="val -506"/>
              <a:gd name="adj5" fmla="val 65958"/>
              <a:gd name="adj6" fmla="val -193459"/>
            </a:avLst>
          </a:prstGeom>
          <a:solidFill>
            <a:srgbClr val="FF6D37"/>
          </a:solidFill>
          <a:ln>
            <a:noFill/>
          </a:ln>
          <a:effectLst/>
          <a:scene3d>
            <a:camera prst="orthographicFront"/>
            <a:lightRig rig="threePt" dir="t">
              <a:rot lat="0" lon="0" rev="0"/>
            </a:lightRig>
          </a:scene3d>
          <a:sp3d contourW="9525" prstMaterial="matte">
            <a:bevelT w="0" h="0"/>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r>
              <a:rPr lang="en-US" b="1" cap="small" dirty="0" smtClean="0">
                <a:solidFill>
                  <a:srgbClr val="000000"/>
                </a:solidFill>
                <a:latin typeface="Calibri"/>
                <a:cs typeface="Calibri"/>
              </a:rPr>
              <a:t>Willapa Bay</a:t>
            </a:r>
          </a:p>
        </p:txBody>
      </p:sp>
      <p:sp>
        <p:nvSpPr>
          <p:cNvPr id="11" name="Oval 10"/>
          <p:cNvSpPr/>
          <p:nvPr/>
        </p:nvSpPr>
        <p:spPr>
          <a:xfrm>
            <a:off x="5708491" y="2791757"/>
            <a:ext cx="374778" cy="374778"/>
          </a:xfrm>
          <a:prstGeom prst="ellipse">
            <a:avLst/>
          </a:prstGeom>
          <a:solidFill>
            <a:srgbClr val="4EA3E8"/>
          </a:solidFill>
          <a:ln>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Oval 12"/>
          <p:cNvSpPr/>
          <p:nvPr/>
        </p:nvSpPr>
        <p:spPr>
          <a:xfrm>
            <a:off x="4468141" y="4597407"/>
            <a:ext cx="360413" cy="360413"/>
          </a:xfrm>
          <a:prstGeom prst="ellipse">
            <a:avLst/>
          </a:prstGeom>
          <a:solidFill>
            <a:srgbClr val="FF6D37"/>
          </a:solidFill>
          <a:ln>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21" name="Line Callout 2 20"/>
          <p:cNvSpPr/>
          <p:nvPr/>
        </p:nvSpPr>
        <p:spPr>
          <a:xfrm flipH="1">
            <a:off x="6568291" y="3494421"/>
            <a:ext cx="1136375" cy="330831"/>
          </a:xfrm>
          <a:prstGeom prst="borderCallout2">
            <a:avLst>
              <a:gd name="adj1" fmla="val 57355"/>
              <a:gd name="adj2" fmla="val -252"/>
              <a:gd name="adj3" fmla="val 50737"/>
              <a:gd name="adj4" fmla="val -506"/>
              <a:gd name="adj5" fmla="val 65958"/>
              <a:gd name="adj6" fmla="val -193459"/>
            </a:avLst>
          </a:prstGeom>
          <a:solidFill>
            <a:srgbClr val="FFCC6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cap="small" dirty="0" smtClean="0">
                <a:solidFill>
                  <a:schemeClr val="tx1"/>
                </a:solidFill>
                <a:latin typeface="Calibri"/>
                <a:cs typeface="Calibri"/>
              </a:rPr>
              <a:t>Case Inlet</a:t>
            </a:r>
          </a:p>
        </p:txBody>
      </p:sp>
      <p:sp>
        <p:nvSpPr>
          <p:cNvPr id="12" name="Oval 11"/>
          <p:cNvSpPr/>
          <p:nvPr/>
        </p:nvSpPr>
        <p:spPr>
          <a:xfrm>
            <a:off x="5619449" y="3496102"/>
            <a:ext cx="391008" cy="391008"/>
          </a:xfrm>
          <a:prstGeom prst="ellipse">
            <a:avLst/>
          </a:prstGeom>
          <a:solidFill>
            <a:srgbClr val="FFCC66"/>
          </a:solidFill>
          <a:ln w="6350" cmpd="sng">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18" name="Line Callout 2 17"/>
          <p:cNvSpPr/>
          <p:nvPr/>
        </p:nvSpPr>
        <p:spPr>
          <a:xfrm flipH="1">
            <a:off x="6568292" y="1934356"/>
            <a:ext cx="1346089" cy="325294"/>
          </a:xfrm>
          <a:prstGeom prst="borderCallout2">
            <a:avLst>
              <a:gd name="adj1" fmla="val 57355"/>
              <a:gd name="adj2" fmla="val -252"/>
              <a:gd name="adj3" fmla="val 50737"/>
              <a:gd name="adj4" fmla="val -506"/>
              <a:gd name="adj5" fmla="val 65958"/>
              <a:gd name="adj6" fmla="val -193459"/>
            </a:avLst>
          </a:prstGeom>
          <a:solidFill>
            <a:srgbClr val="1839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cap="small" dirty="0" smtClean="0">
                <a:solidFill>
                  <a:srgbClr val="FFFFFF"/>
                </a:solidFill>
                <a:latin typeface="Calibri"/>
                <a:cs typeface="Calibri"/>
              </a:rPr>
              <a:t>Fidalgo Bay</a:t>
            </a:r>
          </a:p>
        </p:txBody>
      </p:sp>
      <p:sp>
        <p:nvSpPr>
          <p:cNvPr id="3" name="Oval 2"/>
          <p:cNvSpPr/>
          <p:nvPr/>
        </p:nvSpPr>
        <p:spPr>
          <a:xfrm>
            <a:off x="5708491" y="1914563"/>
            <a:ext cx="364880" cy="364880"/>
          </a:xfrm>
          <a:prstGeom prst="ellipse">
            <a:avLst/>
          </a:prstGeom>
          <a:solidFill>
            <a:srgbClr val="1839C1"/>
          </a:solidFill>
          <a:ln>
            <a:solidFill>
              <a:schemeClr val="bg1"/>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24" name="Oval 23"/>
          <p:cNvSpPr/>
          <p:nvPr/>
        </p:nvSpPr>
        <p:spPr>
          <a:xfrm>
            <a:off x="6052685" y="1914563"/>
            <a:ext cx="364880" cy="364880"/>
          </a:xfrm>
          <a:prstGeom prst="ellipse">
            <a:avLst/>
          </a:prstGeom>
          <a:pattFill prst="wdDnDiag">
            <a:fgClr>
              <a:schemeClr val="bg1"/>
            </a:fgClr>
            <a:bgClr>
              <a:srgbClr val="1839C1"/>
            </a:bgClr>
          </a:pattFill>
          <a:ln>
            <a:solidFill>
              <a:schemeClr val="bg1"/>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27" name="Oval 26"/>
          <p:cNvSpPr/>
          <p:nvPr/>
        </p:nvSpPr>
        <p:spPr>
          <a:xfrm>
            <a:off x="6047154" y="2791760"/>
            <a:ext cx="374778" cy="374778"/>
          </a:xfrm>
          <a:prstGeom prst="ellipse">
            <a:avLst/>
          </a:prstGeom>
          <a:pattFill prst="wdDnDiag">
            <a:fgClr>
              <a:schemeClr val="bg1"/>
            </a:fgClr>
            <a:bgClr>
              <a:srgbClr val="4EA3E8"/>
            </a:bgClr>
          </a:pattFill>
          <a:ln>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8" name="Oval 27"/>
          <p:cNvSpPr/>
          <p:nvPr/>
        </p:nvSpPr>
        <p:spPr>
          <a:xfrm>
            <a:off x="5967353" y="3494421"/>
            <a:ext cx="391008" cy="391008"/>
          </a:xfrm>
          <a:prstGeom prst="ellipse">
            <a:avLst/>
          </a:prstGeom>
          <a:pattFill prst="wdDnDiag">
            <a:fgClr>
              <a:schemeClr val="bg1"/>
            </a:fgClr>
            <a:bgClr>
              <a:srgbClr val="FFCC66"/>
            </a:bgClr>
          </a:pattFill>
          <a:ln w="6350" cmpd="sng">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29" name="Oval 28"/>
          <p:cNvSpPr/>
          <p:nvPr/>
        </p:nvSpPr>
        <p:spPr>
          <a:xfrm>
            <a:off x="4789871" y="4597410"/>
            <a:ext cx="360413" cy="360413"/>
          </a:xfrm>
          <a:prstGeom prst="ellipse">
            <a:avLst/>
          </a:prstGeom>
          <a:pattFill prst="wdDnDiag">
            <a:fgClr>
              <a:schemeClr val="bg1"/>
            </a:fgClr>
            <a:bgClr>
              <a:srgbClr val="FF6D37"/>
            </a:bgClr>
          </a:pattFill>
          <a:ln>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grpSp>
        <p:nvGrpSpPr>
          <p:cNvPr id="197" name="Group 196"/>
          <p:cNvGrpSpPr/>
          <p:nvPr/>
        </p:nvGrpSpPr>
        <p:grpSpPr>
          <a:xfrm>
            <a:off x="6421932" y="5580474"/>
            <a:ext cx="2356785" cy="678707"/>
            <a:chOff x="5347880" y="5721785"/>
            <a:chExt cx="2356785" cy="678707"/>
          </a:xfrm>
        </p:grpSpPr>
        <p:sp>
          <p:nvSpPr>
            <p:cNvPr id="20" name="Line Callout 2 19"/>
            <p:cNvSpPr/>
            <p:nvPr/>
          </p:nvSpPr>
          <p:spPr>
            <a:xfrm flipH="1">
              <a:off x="5347880" y="5721785"/>
              <a:ext cx="2356785" cy="678707"/>
            </a:xfrm>
            <a:prstGeom prst="borderCallout2">
              <a:avLst>
                <a:gd name="adj1" fmla="val 57355"/>
                <a:gd name="adj2" fmla="val -252"/>
                <a:gd name="adj3" fmla="val 50737"/>
                <a:gd name="adj4" fmla="val -506"/>
                <a:gd name="adj5" fmla="val 54479"/>
                <a:gd name="adj6" fmla="val -11879"/>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50000"/>
                </a:lnSpc>
              </a:pPr>
              <a:r>
                <a:rPr lang="en-US" sz="2000" b="1" cap="small" dirty="0">
                  <a:solidFill>
                    <a:schemeClr val="tx1">
                      <a:lumMod val="65000"/>
                      <a:lumOff val="35000"/>
                    </a:schemeClr>
                  </a:solidFill>
                  <a:latin typeface="Century Gothic"/>
                  <a:cs typeface="Century Gothic"/>
                </a:rPr>
                <a:t>	</a:t>
              </a:r>
              <a:endParaRPr lang="en-US" sz="2000" b="1" cap="small" dirty="0" smtClean="0">
                <a:solidFill>
                  <a:schemeClr val="tx1">
                    <a:lumMod val="65000"/>
                    <a:lumOff val="35000"/>
                  </a:schemeClr>
                </a:solidFill>
                <a:latin typeface="Century Gothic"/>
                <a:cs typeface="Century Gothic"/>
              </a:endParaRPr>
            </a:p>
            <a:p>
              <a:pPr>
                <a:lnSpc>
                  <a:spcPct val="50000"/>
                </a:lnSpc>
              </a:pPr>
              <a:r>
                <a:rPr lang="en-US" sz="2000" b="1" cap="small" dirty="0" smtClean="0">
                  <a:solidFill>
                    <a:schemeClr val="tx1">
                      <a:lumMod val="65000"/>
                      <a:lumOff val="35000"/>
                    </a:schemeClr>
                  </a:solidFill>
                  <a:latin typeface="Century Gothic"/>
                  <a:cs typeface="Century Gothic"/>
                </a:rPr>
                <a:t>	</a:t>
              </a:r>
              <a:r>
                <a:rPr lang="en-US" sz="1600" b="1" cap="small" dirty="0" smtClean="0">
                  <a:solidFill>
                    <a:schemeClr val="tx1">
                      <a:lumMod val="65000"/>
                      <a:lumOff val="35000"/>
                    </a:schemeClr>
                  </a:solidFill>
                  <a:latin typeface="Century Gothic"/>
                  <a:cs typeface="Century Gothic"/>
                </a:rPr>
                <a:t>Unvegetated</a:t>
              </a:r>
              <a:endParaRPr lang="en-US" sz="2000" b="1" cap="small" dirty="0" smtClean="0">
                <a:solidFill>
                  <a:schemeClr val="tx1">
                    <a:lumMod val="65000"/>
                    <a:lumOff val="35000"/>
                  </a:schemeClr>
                </a:solidFill>
                <a:latin typeface="Century Gothic"/>
                <a:cs typeface="Century Gothic"/>
              </a:endParaRPr>
            </a:p>
            <a:p>
              <a:pPr>
                <a:lnSpc>
                  <a:spcPct val="50000"/>
                </a:lnSpc>
              </a:pPr>
              <a:r>
                <a:rPr lang="en-US" sz="2000" b="1" cap="small" dirty="0" smtClean="0">
                  <a:solidFill>
                    <a:schemeClr val="tx1">
                      <a:lumMod val="65000"/>
                      <a:lumOff val="35000"/>
                    </a:schemeClr>
                  </a:solidFill>
                  <a:latin typeface="Century Gothic"/>
                  <a:cs typeface="Century Gothic"/>
                </a:rPr>
                <a:t>	</a:t>
              </a:r>
            </a:p>
            <a:p>
              <a:pPr>
                <a:lnSpc>
                  <a:spcPct val="50000"/>
                </a:lnSpc>
              </a:pPr>
              <a:r>
                <a:rPr lang="en-US" sz="2000" b="1" cap="small" dirty="0">
                  <a:solidFill>
                    <a:schemeClr val="tx1">
                      <a:lumMod val="65000"/>
                      <a:lumOff val="35000"/>
                    </a:schemeClr>
                  </a:solidFill>
                  <a:latin typeface="Century Gothic"/>
                  <a:cs typeface="Century Gothic"/>
                </a:rPr>
                <a:t>	</a:t>
              </a:r>
              <a:r>
                <a:rPr lang="en-US" sz="1600" b="1" cap="small" dirty="0" smtClean="0">
                  <a:solidFill>
                    <a:schemeClr val="tx1">
                      <a:lumMod val="65000"/>
                      <a:lumOff val="35000"/>
                    </a:schemeClr>
                  </a:solidFill>
                  <a:latin typeface="Century Gothic"/>
                  <a:cs typeface="Century Gothic"/>
                </a:rPr>
                <a:t>Eelgrass</a:t>
              </a:r>
              <a:endParaRPr lang="en-US" sz="2000" b="1" cap="small" dirty="0">
                <a:solidFill>
                  <a:schemeClr val="tx1">
                    <a:lumMod val="65000"/>
                    <a:lumOff val="35000"/>
                  </a:schemeClr>
                </a:solidFill>
                <a:latin typeface="Century Gothic"/>
                <a:cs typeface="Century Gothic"/>
              </a:endParaRPr>
            </a:p>
            <a:p>
              <a:pPr>
                <a:lnSpc>
                  <a:spcPct val="50000"/>
                </a:lnSpc>
              </a:pPr>
              <a:endParaRPr lang="en-US" sz="2000" b="1" cap="small" dirty="0" smtClean="0">
                <a:solidFill>
                  <a:schemeClr val="tx1">
                    <a:lumMod val="65000"/>
                    <a:lumOff val="35000"/>
                  </a:schemeClr>
                </a:solidFill>
                <a:latin typeface="Century Gothic"/>
                <a:cs typeface="Century Gothic"/>
              </a:endParaRPr>
            </a:p>
          </p:txBody>
        </p:sp>
        <p:sp>
          <p:nvSpPr>
            <p:cNvPr id="30" name="Oval 29"/>
            <p:cNvSpPr/>
            <p:nvPr/>
          </p:nvSpPr>
          <p:spPr>
            <a:xfrm>
              <a:off x="6022969" y="5721785"/>
              <a:ext cx="292681" cy="292681"/>
            </a:xfrm>
            <a:prstGeom prst="ellipse">
              <a:avLst/>
            </a:prstGeom>
            <a:solidFill>
              <a:schemeClr val="bg2">
                <a:lumMod val="25000"/>
              </a:schemeClr>
            </a:solidFill>
            <a:ln>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23" name="Oval 22"/>
            <p:cNvSpPr/>
            <p:nvPr/>
          </p:nvSpPr>
          <p:spPr>
            <a:xfrm>
              <a:off x="6058430" y="6069961"/>
              <a:ext cx="254395" cy="254395"/>
            </a:xfrm>
            <a:prstGeom prst="ellipse">
              <a:avLst/>
            </a:prstGeom>
            <a:pattFill prst="wdDnDiag">
              <a:fgClr>
                <a:schemeClr val="bg1"/>
              </a:fgClr>
              <a:bgClr>
                <a:schemeClr val="bg2">
                  <a:lumMod val="25000"/>
                </a:schemeClr>
              </a:bgClr>
            </a:pattFill>
            <a:ln>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grpSp>
      <p:grpSp>
        <p:nvGrpSpPr>
          <p:cNvPr id="196" name="Group 195"/>
          <p:cNvGrpSpPr/>
          <p:nvPr/>
        </p:nvGrpSpPr>
        <p:grpSpPr>
          <a:xfrm>
            <a:off x="314191" y="1473348"/>
            <a:ext cx="3883281" cy="4910211"/>
            <a:chOff x="299250" y="1428525"/>
            <a:chExt cx="3883281" cy="4910211"/>
          </a:xfrm>
        </p:grpSpPr>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b="4834"/>
            <a:stretch/>
          </p:blipFill>
          <p:spPr>
            <a:xfrm>
              <a:off x="299250" y="1428525"/>
              <a:ext cx="3883281" cy="4910211"/>
            </a:xfrm>
            <a:prstGeom prst="rect">
              <a:avLst/>
            </a:prstGeom>
          </p:spPr>
        </p:pic>
        <p:cxnSp>
          <p:nvCxnSpPr>
            <p:cNvPr id="36" name="Straight Connector 35"/>
            <p:cNvCxnSpPr/>
            <p:nvPr/>
          </p:nvCxnSpPr>
          <p:spPr>
            <a:xfrm flipH="1" flipV="1">
              <a:off x="1236065" y="4770546"/>
              <a:ext cx="380328" cy="75117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H="1" flipV="1">
              <a:off x="1236065" y="4604204"/>
              <a:ext cx="426724" cy="842804"/>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flipV="1">
              <a:off x="1242857" y="4937272"/>
              <a:ext cx="298829" cy="590205"/>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flipV="1">
              <a:off x="1236065" y="5086963"/>
              <a:ext cx="227557" cy="449438"/>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flipV="1">
              <a:off x="1229273" y="5236654"/>
              <a:ext cx="151210" cy="298647"/>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flipV="1">
              <a:off x="1229273" y="5372761"/>
              <a:ext cx="115457" cy="228034"/>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H="1" flipV="1">
              <a:off x="1256441" y="4492274"/>
              <a:ext cx="380328" cy="75117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H="1" flipV="1">
              <a:off x="1234299" y="4285613"/>
              <a:ext cx="416051" cy="821727"/>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flipH="1" flipV="1">
              <a:off x="1241140" y="4142986"/>
              <a:ext cx="422791" cy="835040"/>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H="1" flipV="1">
              <a:off x="1318828" y="4132378"/>
              <a:ext cx="422791" cy="835040"/>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H="1" flipV="1">
              <a:off x="1387276" y="4102232"/>
              <a:ext cx="276655" cy="546414"/>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H="1" flipV="1">
              <a:off x="1455723" y="4072086"/>
              <a:ext cx="208208" cy="41122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H="1" flipV="1">
              <a:off x="1524170" y="4041940"/>
              <a:ext cx="139761" cy="27603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flipV="1">
              <a:off x="1444887" y="3640394"/>
              <a:ext cx="0" cy="1109776"/>
            </a:xfrm>
            <a:prstGeom prst="line">
              <a:avLst/>
            </a:prstGeom>
            <a:ln w="12700"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H="1">
              <a:off x="1430854" y="4750170"/>
              <a:ext cx="51426" cy="0"/>
            </a:xfrm>
            <a:prstGeom prst="line">
              <a:avLst/>
            </a:prstGeom>
            <a:ln w="19050"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flipH="1" flipV="1">
              <a:off x="2027654" y="5304573"/>
              <a:ext cx="145649" cy="287664"/>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flipH="1" flipV="1">
              <a:off x="2106847" y="5311290"/>
              <a:ext cx="106543" cy="210428"/>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H="1" flipV="1">
              <a:off x="2173303" y="5304573"/>
              <a:ext cx="106543" cy="210428"/>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H="1" flipV="1">
              <a:off x="2239760" y="5297857"/>
              <a:ext cx="120778" cy="238544"/>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H="1" flipV="1">
              <a:off x="2306216" y="5291139"/>
              <a:ext cx="124179" cy="245262"/>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2372671" y="5284422"/>
              <a:ext cx="106543" cy="210428"/>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2252523" y="5023207"/>
              <a:ext cx="0" cy="651222"/>
            </a:xfrm>
            <a:prstGeom prst="line">
              <a:avLst/>
            </a:prstGeom>
            <a:ln w="12700"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flipH="1" flipV="1">
              <a:off x="3676977" y="3869324"/>
              <a:ext cx="438934" cy="866920"/>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flipH="1" flipV="1">
              <a:off x="3676977" y="4054521"/>
              <a:ext cx="426724" cy="842804"/>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flipH="1" flipV="1">
              <a:off x="3683771" y="4251510"/>
              <a:ext cx="393910" cy="77799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flipH="1" flipV="1">
              <a:off x="3688318" y="4435220"/>
              <a:ext cx="427593" cy="844523"/>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flipH="1" flipV="1">
              <a:off x="3670185" y="4573572"/>
              <a:ext cx="421077" cy="83164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flipH="1" flipV="1">
              <a:off x="3681526" y="4766378"/>
              <a:ext cx="375779" cy="74218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flipH="1" flipV="1">
              <a:off x="3697353" y="3727131"/>
              <a:ext cx="380328" cy="75117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flipH="1" flipV="1">
              <a:off x="3675211" y="3509130"/>
              <a:ext cx="416051" cy="821727"/>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flipH="1" flipV="1">
              <a:off x="3682052" y="3343823"/>
              <a:ext cx="422791" cy="835040"/>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flipH="1" flipV="1">
              <a:off x="3759740" y="3321875"/>
              <a:ext cx="422791" cy="835040"/>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flipH="1" flipV="1">
              <a:off x="3828188" y="3280389"/>
              <a:ext cx="276655" cy="546414"/>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flipH="1" flipV="1">
              <a:off x="3896635" y="3238903"/>
              <a:ext cx="208208" cy="41122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flipH="1" flipV="1">
              <a:off x="3965082" y="3208757"/>
              <a:ext cx="139761" cy="27603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flipV="1">
              <a:off x="3885799" y="3126443"/>
              <a:ext cx="0" cy="502611"/>
            </a:xfrm>
            <a:prstGeom prst="line">
              <a:avLst/>
            </a:prstGeom>
            <a:ln w="9525"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flipH="1" flipV="1">
              <a:off x="3675212" y="4931330"/>
              <a:ext cx="289870" cy="572513"/>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flipH="1" flipV="1">
              <a:off x="3668898" y="5096282"/>
              <a:ext cx="289870" cy="572513"/>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flipH="1" flipV="1">
              <a:off x="3662584" y="5261234"/>
              <a:ext cx="289870" cy="572513"/>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flipH="1" flipV="1">
              <a:off x="2862454" y="2959133"/>
              <a:ext cx="405067" cy="800028"/>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flipH="1" flipV="1">
              <a:off x="2876847" y="3175808"/>
              <a:ext cx="400704" cy="791413"/>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flipH="1" flipV="1">
              <a:off x="2883641" y="3372797"/>
              <a:ext cx="393910" cy="77799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flipH="1" flipV="1">
              <a:off x="2888189" y="3556508"/>
              <a:ext cx="380659" cy="75182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flipH="1" flipV="1">
              <a:off x="2870055" y="3694859"/>
              <a:ext cx="421077" cy="83164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flipH="1" flipV="1">
              <a:off x="2881396" y="3887665"/>
              <a:ext cx="375779" cy="74218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flipH="1" flipV="1">
              <a:off x="2868535" y="2791757"/>
              <a:ext cx="409016" cy="807833"/>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flipH="1" flipV="1">
              <a:off x="2875081" y="2630417"/>
              <a:ext cx="416051" cy="821727"/>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flipH="1" flipV="1">
              <a:off x="2864160" y="2425946"/>
              <a:ext cx="422791" cy="835040"/>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flipH="1" flipV="1">
              <a:off x="2986254" y="2491061"/>
              <a:ext cx="277179" cy="54744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flipH="1" flipV="1">
              <a:off x="3017431" y="2369646"/>
              <a:ext cx="276655" cy="546414"/>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flipH="1" flipV="1">
              <a:off x="3132029" y="2431238"/>
              <a:ext cx="136819" cy="270227"/>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flipV="1">
              <a:off x="3067194" y="2065199"/>
              <a:ext cx="0" cy="966177"/>
            </a:xfrm>
            <a:prstGeom prst="line">
              <a:avLst/>
            </a:prstGeom>
            <a:ln w="6350"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flipH="1" flipV="1">
              <a:off x="2875082" y="4052618"/>
              <a:ext cx="411869" cy="813468"/>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flipH="1" flipV="1">
              <a:off x="2886530" y="4244213"/>
              <a:ext cx="379657" cy="749848"/>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flipH="1" flipV="1">
              <a:off x="2862454" y="4382522"/>
              <a:ext cx="394721" cy="779600"/>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flipH="1" flipV="1">
              <a:off x="2862454" y="4558337"/>
              <a:ext cx="394721" cy="779600"/>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flipH="1" flipV="1">
              <a:off x="2862454" y="4734152"/>
              <a:ext cx="394721" cy="779600"/>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flipH="1" flipV="1">
              <a:off x="2862454" y="4909967"/>
              <a:ext cx="394721" cy="779600"/>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flipH="1" flipV="1">
              <a:off x="2862455" y="5085782"/>
              <a:ext cx="256423" cy="506455"/>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flipH="1" flipV="1">
              <a:off x="2862455" y="5261597"/>
              <a:ext cx="147841" cy="291998"/>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3914885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rcGIS-map1.png"/>
          <p:cNvPicPr>
            <a:picLocks noChangeAspect="1"/>
          </p:cNvPicPr>
          <p:nvPr/>
        </p:nvPicPr>
        <p:blipFill rotWithShape="1">
          <a:blip r:embed="rId3">
            <a:extLst>
              <a:ext uri="{28A0092B-C50C-407E-A947-70E740481C1C}">
                <a14:useLocalDpi xmlns:a14="http://schemas.microsoft.com/office/drawing/2010/main" val="0"/>
              </a:ext>
            </a:extLst>
          </a:blip>
          <a:srcRect t="12219" r="28165"/>
          <a:stretch/>
        </p:blipFill>
        <p:spPr>
          <a:xfrm>
            <a:off x="2106847" y="1349371"/>
            <a:ext cx="6777790" cy="5034188"/>
          </a:xfrm>
          <a:prstGeom prst="rect">
            <a:avLst/>
          </a:prstGeom>
        </p:spPr>
      </p:pic>
      <p:sp>
        <p:nvSpPr>
          <p:cNvPr id="2" name="Title 1"/>
          <p:cNvSpPr>
            <a:spLocks noGrp="1"/>
          </p:cNvSpPr>
          <p:nvPr>
            <p:ph type="title"/>
          </p:nvPr>
        </p:nvSpPr>
        <p:spPr>
          <a:xfrm>
            <a:off x="104149" y="19811"/>
            <a:ext cx="8842248" cy="1176868"/>
          </a:xfrm>
        </p:spPr>
        <p:txBody>
          <a:bodyPr>
            <a:normAutofit/>
          </a:bodyPr>
          <a:lstStyle/>
          <a:p>
            <a:r>
              <a:rPr lang="en-US" sz="2800" b="1" cap="small" dirty="0" smtClean="0">
                <a:latin typeface="Garamond"/>
                <a:cs typeface="Garamond"/>
              </a:rPr>
              <a:t>Survival not significantly different,</a:t>
            </a:r>
            <a:br>
              <a:rPr lang="en-US" sz="2800" b="1" cap="small" dirty="0" smtClean="0">
                <a:latin typeface="Garamond"/>
                <a:cs typeface="Garamond"/>
              </a:rPr>
            </a:br>
            <a:r>
              <a:rPr lang="en-US" sz="2800" b="1" cap="small" dirty="0" smtClean="0">
                <a:latin typeface="Garamond"/>
                <a:cs typeface="Garamond"/>
              </a:rPr>
              <a:t> </a:t>
            </a:r>
            <a:r>
              <a:rPr lang="en-US" sz="3000" b="1" i="1" cap="small" dirty="0" smtClean="0">
                <a:latin typeface="Garamond"/>
                <a:cs typeface="Garamond"/>
              </a:rPr>
              <a:t>however </a:t>
            </a:r>
            <a:r>
              <a:rPr lang="en-US" sz="3000" b="1" cap="small" dirty="0" smtClean="0">
                <a:latin typeface="Garamond"/>
                <a:cs typeface="Garamond"/>
              </a:rPr>
              <a:t>Case Inlet survival low (60%)</a:t>
            </a:r>
            <a:endParaRPr lang="en-US" sz="3000" b="1" i="1" cap="small" dirty="0">
              <a:latin typeface="Garamond"/>
              <a:cs typeface="Garamond"/>
            </a:endParaRPr>
          </a:p>
        </p:txBody>
      </p:sp>
      <p:sp>
        <p:nvSpPr>
          <p:cNvPr id="19" name="Line Callout 2 18"/>
          <p:cNvSpPr/>
          <p:nvPr/>
        </p:nvSpPr>
        <p:spPr>
          <a:xfrm flipH="1">
            <a:off x="6586895" y="2791760"/>
            <a:ext cx="1829956" cy="334683"/>
          </a:xfrm>
          <a:prstGeom prst="borderCallout2">
            <a:avLst>
              <a:gd name="adj1" fmla="val 57355"/>
              <a:gd name="adj2" fmla="val -252"/>
              <a:gd name="adj3" fmla="val 50737"/>
              <a:gd name="adj4" fmla="val -506"/>
              <a:gd name="adj5" fmla="val 65958"/>
              <a:gd name="adj6" fmla="val -193459"/>
            </a:avLst>
          </a:prstGeom>
          <a:solidFill>
            <a:srgbClr val="4EA3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cap="small" dirty="0" smtClean="0">
                <a:solidFill>
                  <a:srgbClr val="000000"/>
                </a:solidFill>
                <a:latin typeface="Calibri"/>
                <a:cs typeface="Calibri"/>
              </a:rPr>
              <a:t>Port Gamble Bay</a:t>
            </a:r>
          </a:p>
        </p:txBody>
      </p:sp>
      <p:sp>
        <p:nvSpPr>
          <p:cNvPr id="22" name="Line Callout 2 21"/>
          <p:cNvSpPr/>
          <p:nvPr/>
        </p:nvSpPr>
        <p:spPr>
          <a:xfrm flipH="1">
            <a:off x="5388450" y="4580473"/>
            <a:ext cx="1389638" cy="360413"/>
          </a:xfrm>
          <a:prstGeom prst="borderCallout2">
            <a:avLst>
              <a:gd name="adj1" fmla="val 57355"/>
              <a:gd name="adj2" fmla="val -252"/>
              <a:gd name="adj3" fmla="val 50737"/>
              <a:gd name="adj4" fmla="val -506"/>
              <a:gd name="adj5" fmla="val 65958"/>
              <a:gd name="adj6" fmla="val -193459"/>
            </a:avLst>
          </a:prstGeom>
          <a:solidFill>
            <a:srgbClr val="FF6D37"/>
          </a:solidFill>
          <a:ln>
            <a:noFill/>
          </a:ln>
          <a:effectLst/>
          <a:scene3d>
            <a:camera prst="orthographicFront"/>
            <a:lightRig rig="threePt" dir="t">
              <a:rot lat="0" lon="0" rev="0"/>
            </a:lightRig>
          </a:scene3d>
          <a:sp3d contourW="9525" prstMaterial="matte">
            <a:bevelT w="0" h="0"/>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r>
              <a:rPr lang="en-US" b="1" cap="small" dirty="0" smtClean="0">
                <a:solidFill>
                  <a:srgbClr val="000000"/>
                </a:solidFill>
                <a:latin typeface="Calibri"/>
                <a:cs typeface="Calibri"/>
              </a:rPr>
              <a:t>Willapa Bay</a:t>
            </a:r>
          </a:p>
        </p:txBody>
      </p:sp>
      <p:sp>
        <p:nvSpPr>
          <p:cNvPr id="11" name="Oval 10"/>
          <p:cNvSpPr/>
          <p:nvPr/>
        </p:nvSpPr>
        <p:spPr>
          <a:xfrm>
            <a:off x="5708491" y="2791757"/>
            <a:ext cx="374778" cy="374778"/>
          </a:xfrm>
          <a:prstGeom prst="ellipse">
            <a:avLst/>
          </a:prstGeom>
          <a:solidFill>
            <a:srgbClr val="4EA3E8"/>
          </a:solidFill>
          <a:ln>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Oval 12"/>
          <p:cNvSpPr/>
          <p:nvPr/>
        </p:nvSpPr>
        <p:spPr>
          <a:xfrm>
            <a:off x="4468141" y="4597407"/>
            <a:ext cx="360413" cy="360413"/>
          </a:xfrm>
          <a:prstGeom prst="ellipse">
            <a:avLst/>
          </a:prstGeom>
          <a:solidFill>
            <a:srgbClr val="FF6D37"/>
          </a:solidFill>
          <a:ln>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21" name="Line Callout 2 20"/>
          <p:cNvSpPr/>
          <p:nvPr/>
        </p:nvSpPr>
        <p:spPr>
          <a:xfrm flipH="1">
            <a:off x="6568291" y="3494421"/>
            <a:ext cx="1136375" cy="330831"/>
          </a:xfrm>
          <a:prstGeom prst="borderCallout2">
            <a:avLst>
              <a:gd name="adj1" fmla="val 57355"/>
              <a:gd name="adj2" fmla="val -252"/>
              <a:gd name="adj3" fmla="val 50737"/>
              <a:gd name="adj4" fmla="val -506"/>
              <a:gd name="adj5" fmla="val 65958"/>
              <a:gd name="adj6" fmla="val -193459"/>
            </a:avLst>
          </a:prstGeom>
          <a:solidFill>
            <a:srgbClr val="FFCC6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cap="small" dirty="0" smtClean="0">
                <a:solidFill>
                  <a:schemeClr val="tx1"/>
                </a:solidFill>
                <a:latin typeface="Calibri"/>
                <a:cs typeface="Calibri"/>
              </a:rPr>
              <a:t>Case Inlet</a:t>
            </a:r>
          </a:p>
        </p:txBody>
      </p:sp>
      <p:sp>
        <p:nvSpPr>
          <p:cNvPr id="12" name="Oval 11"/>
          <p:cNvSpPr/>
          <p:nvPr/>
        </p:nvSpPr>
        <p:spPr>
          <a:xfrm>
            <a:off x="5619449" y="3496102"/>
            <a:ext cx="391008" cy="391008"/>
          </a:xfrm>
          <a:prstGeom prst="ellipse">
            <a:avLst/>
          </a:prstGeom>
          <a:solidFill>
            <a:srgbClr val="FFCC66"/>
          </a:solidFill>
          <a:ln w="6350" cmpd="sng">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18" name="Line Callout 2 17"/>
          <p:cNvSpPr/>
          <p:nvPr/>
        </p:nvSpPr>
        <p:spPr>
          <a:xfrm flipH="1">
            <a:off x="6568292" y="1934356"/>
            <a:ext cx="1346089" cy="325294"/>
          </a:xfrm>
          <a:prstGeom prst="borderCallout2">
            <a:avLst>
              <a:gd name="adj1" fmla="val 57355"/>
              <a:gd name="adj2" fmla="val -252"/>
              <a:gd name="adj3" fmla="val 50737"/>
              <a:gd name="adj4" fmla="val -506"/>
              <a:gd name="adj5" fmla="val 65958"/>
              <a:gd name="adj6" fmla="val -193459"/>
            </a:avLst>
          </a:prstGeom>
          <a:solidFill>
            <a:srgbClr val="1839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cap="small" dirty="0" smtClean="0">
                <a:solidFill>
                  <a:srgbClr val="FFFFFF"/>
                </a:solidFill>
                <a:latin typeface="Calibri"/>
                <a:cs typeface="Calibri"/>
              </a:rPr>
              <a:t>Fidalgo Bay</a:t>
            </a:r>
          </a:p>
        </p:txBody>
      </p:sp>
      <p:sp>
        <p:nvSpPr>
          <p:cNvPr id="3" name="Oval 2"/>
          <p:cNvSpPr/>
          <p:nvPr/>
        </p:nvSpPr>
        <p:spPr>
          <a:xfrm>
            <a:off x="5708491" y="1914563"/>
            <a:ext cx="364880" cy="364880"/>
          </a:xfrm>
          <a:prstGeom prst="ellipse">
            <a:avLst/>
          </a:prstGeom>
          <a:solidFill>
            <a:srgbClr val="1839C1"/>
          </a:solidFill>
          <a:ln>
            <a:solidFill>
              <a:schemeClr val="bg1"/>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24" name="Oval 23"/>
          <p:cNvSpPr/>
          <p:nvPr/>
        </p:nvSpPr>
        <p:spPr>
          <a:xfrm>
            <a:off x="6052685" y="1914563"/>
            <a:ext cx="364880" cy="364880"/>
          </a:xfrm>
          <a:prstGeom prst="ellipse">
            <a:avLst/>
          </a:prstGeom>
          <a:pattFill prst="wdDnDiag">
            <a:fgClr>
              <a:schemeClr val="bg1"/>
            </a:fgClr>
            <a:bgClr>
              <a:srgbClr val="1839C1"/>
            </a:bgClr>
          </a:pattFill>
          <a:ln>
            <a:solidFill>
              <a:schemeClr val="bg1"/>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27" name="Oval 26"/>
          <p:cNvSpPr/>
          <p:nvPr/>
        </p:nvSpPr>
        <p:spPr>
          <a:xfrm>
            <a:off x="6047154" y="2791760"/>
            <a:ext cx="374778" cy="374778"/>
          </a:xfrm>
          <a:prstGeom prst="ellipse">
            <a:avLst/>
          </a:prstGeom>
          <a:pattFill prst="wdDnDiag">
            <a:fgClr>
              <a:schemeClr val="bg1"/>
            </a:fgClr>
            <a:bgClr>
              <a:srgbClr val="4EA3E8"/>
            </a:bgClr>
          </a:pattFill>
          <a:ln>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8" name="Oval 27"/>
          <p:cNvSpPr/>
          <p:nvPr/>
        </p:nvSpPr>
        <p:spPr>
          <a:xfrm>
            <a:off x="5967353" y="3494421"/>
            <a:ext cx="391008" cy="391008"/>
          </a:xfrm>
          <a:prstGeom prst="ellipse">
            <a:avLst/>
          </a:prstGeom>
          <a:pattFill prst="wdDnDiag">
            <a:fgClr>
              <a:schemeClr val="bg1"/>
            </a:fgClr>
            <a:bgClr>
              <a:srgbClr val="FFCC66"/>
            </a:bgClr>
          </a:pattFill>
          <a:ln w="6350" cmpd="sng">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29" name="Oval 28"/>
          <p:cNvSpPr/>
          <p:nvPr/>
        </p:nvSpPr>
        <p:spPr>
          <a:xfrm>
            <a:off x="4789871" y="4597410"/>
            <a:ext cx="360413" cy="360413"/>
          </a:xfrm>
          <a:prstGeom prst="ellipse">
            <a:avLst/>
          </a:prstGeom>
          <a:pattFill prst="wdDnDiag">
            <a:fgClr>
              <a:schemeClr val="bg1"/>
            </a:fgClr>
            <a:bgClr>
              <a:srgbClr val="FF6D37"/>
            </a:bgClr>
          </a:pattFill>
          <a:ln>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grpSp>
        <p:nvGrpSpPr>
          <p:cNvPr id="197" name="Group 196"/>
          <p:cNvGrpSpPr/>
          <p:nvPr/>
        </p:nvGrpSpPr>
        <p:grpSpPr>
          <a:xfrm>
            <a:off x="6421490" y="5580086"/>
            <a:ext cx="2356785" cy="678707"/>
            <a:chOff x="5347880" y="5721785"/>
            <a:chExt cx="2356785" cy="678707"/>
          </a:xfrm>
        </p:grpSpPr>
        <p:sp>
          <p:nvSpPr>
            <p:cNvPr id="20" name="Line Callout 2 19"/>
            <p:cNvSpPr/>
            <p:nvPr/>
          </p:nvSpPr>
          <p:spPr>
            <a:xfrm flipH="1">
              <a:off x="5347880" y="5721785"/>
              <a:ext cx="2356785" cy="678707"/>
            </a:xfrm>
            <a:prstGeom prst="borderCallout2">
              <a:avLst>
                <a:gd name="adj1" fmla="val 57355"/>
                <a:gd name="adj2" fmla="val -252"/>
                <a:gd name="adj3" fmla="val 50737"/>
                <a:gd name="adj4" fmla="val -506"/>
                <a:gd name="adj5" fmla="val 54479"/>
                <a:gd name="adj6" fmla="val -11879"/>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50000"/>
                </a:lnSpc>
              </a:pPr>
              <a:r>
                <a:rPr lang="en-US" sz="2000" b="1" cap="small" dirty="0">
                  <a:solidFill>
                    <a:schemeClr val="tx1">
                      <a:lumMod val="65000"/>
                      <a:lumOff val="35000"/>
                    </a:schemeClr>
                  </a:solidFill>
                  <a:latin typeface="Century Gothic"/>
                  <a:cs typeface="Century Gothic"/>
                </a:rPr>
                <a:t>	</a:t>
              </a:r>
              <a:endParaRPr lang="en-US" sz="2000" b="1" cap="small" dirty="0" smtClean="0">
                <a:solidFill>
                  <a:schemeClr val="tx1">
                    <a:lumMod val="65000"/>
                    <a:lumOff val="35000"/>
                  </a:schemeClr>
                </a:solidFill>
                <a:latin typeface="Century Gothic"/>
                <a:cs typeface="Century Gothic"/>
              </a:endParaRPr>
            </a:p>
            <a:p>
              <a:pPr>
                <a:lnSpc>
                  <a:spcPct val="50000"/>
                </a:lnSpc>
              </a:pPr>
              <a:r>
                <a:rPr lang="en-US" sz="2000" b="1" cap="small" dirty="0" smtClean="0">
                  <a:solidFill>
                    <a:schemeClr val="tx1">
                      <a:lumMod val="65000"/>
                      <a:lumOff val="35000"/>
                    </a:schemeClr>
                  </a:solidFill>
                  <a:latin typeface="Century Gothic"/>
                  <a:cs typeface="Century Gothic"/>
                </a:rPr>
                <a:t>	</a:t>
              </a:r>
              <a:r>
                <a:rPr lang="en-US" sz="1600" b="1" cap="small" dirty="0" smtClean="0">
                  <a:solidFill>
                    <a:schemeClr val="tx1">
                      <a:lumMod val="65000"/>
                      <a:lumOff val="35000"/>
                    </a:schemeClr>
                  </a:solidFill>
                  <a:latin typeface="Century Gothic"/>
                  <a:cs typeface="Century Gothic"/>
                </a:rPr>
                <a:t>Unvegetated</a:t>
              </a:r>
              <a:endParaRPr lang="en-US" sz="2000" b="1" cap="small" dirty="0" smtClean="0">
                <a:solidFill>
                  <a:schemeClr val="tx1">
                    <a:lumMod val="65000"/>
                    <a:lumOff val="35000"/>
                  </a:schemeClr>
                </a:solidFill>
                <a:latin typeface="Century Gothic"/>
                <a:cs typeface="Century Gothic"/>
              </a:endParaRPr>
            </a:p>
            <a:p>
              <a:pPr>
                <a:lnSpc>
                  <a:spcPct val="50000"/>
                </a:lnSpc>
              </a:pPr>
              <a:r>
                <a:rPr lang="en-US" sz="2000" b="1" cap="small" dirty="0" smtClean="0">
                  <a:solidFill>
                    <a:schemeClr val="tx1">
                      <a:lumMod val="65000"/>
                      <a:lumOff val="35000"/>
                    </a:schemeClr>
                  </a:solidFill>
                  <a:latin typeface="Century Gothic"/>
                  <a:cs typeface="Century Gothic"/>
                </a:rPr>
                <a:t>	</a:t>
              </a:r>
            </a:p>
            <a:p>
              <a:pPr>
                <a:lnSpc>
                  <a:spcPct val="50000"/>
                </a:lnSpc>
              </a:pPr>
              <a:r>
                <a:rPr lang="en-US" sz="2000" b="1" cap="small" dirty="0">
                  <a:solidFill>
                    <a:schemeClr val="tx1">
                      <a:lumMod val="65000"/>
                      <a:lumOff val="35000"/>
                    </a:schemeClr>
                  </a:solidFill>
                  <a:latin typeface="Century Gothic"/>
                  <a:cs typeface="Century Gothic"/>
                </a:rPr>
                <a:t>	</a:t>
              </a:r>
              <a:r>
                <a:rPr lang="en-US" sz="1600" b="1" cap="small" dirty="0" smtClean="0">
                  <a:solidFill>
                    <a:schemeClr val="tx1">
                      <a:lumMod val="65000"/>
                      <a:lumOff val="35000"/>
                    </a:schemeClr>
                  </a:solidFill>
                  <a:latin typeface="Century Gothic"/>
                  <a:cs typeface="Century Gothic"/>
                </a:rPr>
                <a:t>Eelgrass</a:t>
              </a:r>
              <a:endParaRPr lang="en-US" sz="2000" b="1" cap="small" dirty="0">
                <a:solidFill>
                  <a:schemeClr val="tx1">
                    <a:lumMod val="65000"/>
                    <a:lumOff val="35000"/>
                  </a:schemeClr>
                </a:solidFill>
                <a:latin typeface="Century Gothic"/>
                <a:cs typeface="Century Gothic"/>
              </a:endParaRPr>
            </a:p>
            <a:p>
              <a:pPr>
                <a:lnSpc>
                  <a:spcPct val="50000"/>
                </a:lnSpc>
              </a:pPr>
              <a:endParaRPr lang="en-US" sz="2000" b="1" cap="small" dirty="0" smtClean="0">
                <a:solidFill>
                  <a:schemeClr val="tx1">
                    <a:lumMod val="65000"/>
                    <a:lumOff val="35000"/>
                  </a:schemeClr>
                </a:solidFill>
                <a:latin typeface="Century Gothic"/>
                <a:cs typeface="Century Gothic"/>
              </a:endParaRPr>
            </a:p>
          </p:txBody>
        </p:sp>
        <p:sp>
          <p:nvSpPr>
            <p:cNvPr id="30" name="Oval 29"/>
            <p:cNvSpPr/>
            <p:nvPr/>
          </p:nvSpPr>
          <p:spPr>
            <a:xfrm>
              <a:off x="6022969" y="5721785"/>
              <a:ext cx="292681" cy="292681"/>
            </a:xfrm>
            <a:prstGeom prst="ellipse">
              <a:avLst/>
            </a:prstGeom>
            <a:solidFill>
              <a:schemeClr val="bg2">
                <a:lumMod val="25000"/>
              </a:schemeClr>
            </a:solidFill>
            <a:ln>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sp>
          <p:nvSpPr>
            <p:cNvPr id="23" name="Oval 22"/>
            <p:cNvSpPr/>
            <p:nvPr/>
          </p:nvSpPr>
          <p:spPr>
            <a:xfrm>
              <a:off x="6058430" y="6069961"/>
              <a:ext cx="254395" cy="254395"/>
            </a:xfrm>
            <a:prstGeom prst="ellipse">
              <a:avLst/>
            </a:prstGeom>
            <a:pattFill prst="wdDnDiag">
              <a:fgClr>
                <a:schemeClr val="bg1"/>
              </a:fgClr>
              <a:bgClr>
                <a:schemeClr val="bg2">
                  <a:lumMod val="25000"/>
                </a:schemeClr>
              </a:bgClr>
            </a:pattFill>
            <a:ln>
              <a:solidFill>
                <a:srgbClr val="FFFFF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FFFF"/>
                </a:solidFill>
              </a:endParaRPr>
            </a:p>
          </p:txBody>
        </p:sp>
      </p:grpSp>
      <p:grpSp>
        <p:nvGrpSpPr>
          <p:cNvPr id="196" name="Group 195"/>
          <p:cNvGrpSpPr/>
          <p:nvPr/>
        </p:nvGrpSpPr>
        <p:grpSpPr>
          <a:xfrm>
            <a:off x="299250" y="1577935"/>
            <a:ext cx="3883280" cy="4712299"/>
            <a:chOff x="284309" y="1533112"/>
            <a:chExt cx="3883280" cy="4712299"/>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309" y="1533112"/>
              <a:ext cx="3883280" cy="4712299"/>
            </a:xfrm>
            <a:prstGeom prst="rect">
              <a:avLst/>
            </a:prstGeom>
          </p:spPr>
        </p:pic>
        <p:cxnSp>
          <p:nvCxnSpPr>
            <p:cNvPr id="36" name="Straight Connector 35"/>
            <p:cNvCxnSpPr/>
            <p:nvPr/>
          </p:nvCxnSpPr>
          <p:spPr>
            <a:xfrm flipH="1" flipV="1">
              <a:off x="1292633" y="5117717"/>
              <a:ext cx="358343" cy="70775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H="1" flipV="1">
              <a:off x="1282502" y="4896063"/>
              <a:ext cx="389794" cy="76986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flipV="1">
              <a:off x="1289340" y="5306815"/>
              <a:ext cx="289486" cy="571755"/>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flipV="1">
              <a:off x="1292066" y="5499981"/>
              <a:ext cx="164495" cy="324885"/>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flipV="1">
              <a:off x="1274305" y="5644968"/>
              <a:ext cx="104574" cy="20654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H="1" flipV="1">
              <a:off x="1283710" y="4702314"/>
              <a:ext cx="380328" cy="75117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flipH="1" flipV="1">
              <a:off x="1291706" y="4504946"/>
              <a:ext cx="372852" cy="73640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H="1" flipV="1">
              <a:off x="1292068" y="4291007"/>
              <a:ext cx="378408" cy="747383"/>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H="1" flipV="1">
              <a:off x="1289342" y="4083438"/>
              <a:ext cx="382954" cy="75636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H="1" flipV="1">
              <a:off x="1291278" y="3869324"/>
              <a:ext cx="370058" cy="73089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flipH="1" flipV="1">
              <a:off x="3676977" y="3869324"/>
              <a:ext cx="438934" cy="866920"/>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flipH="1" flipV="1">
              <a:off x="3676977" y="4054521"/>
              <a:ext cx="426724" cy="842804"/>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flipH="1" flipV="1">
              <a:off x="3683771" y="4251510"/>
              <a:ext cx="393910" cy="77799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flipH="1" flipV="1">
              <a:off x="3688318" y="4435220"/>
              <a:ext cx="427593" cy="844523"/>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flipH="1" flipV="1">
              <a:off x="3670185" y="4573572"/>
              <a:ext cx="421077" cy="83164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flipH="1" flipV="1">
              <a:off x="3681526" y="4766378"/>
              <a:ext cx="375779" cy="74218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flipH="1" flipV="1">
              <a:off x="3681013" y="3694859"/>
              <a:ext cx="396668" cy="783444"/>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flipH="1" flipV="1">
              <a:off x="3675211" y="3509130"/>
              <a:ext cx="416051" cy="821727"/>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flipH="1" flipV="1">
              <a:off x="3682052" y="3343823"/>
              <a:ext cx="422791" cy="835040"/>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flipH="1" flipV="1">
              <a:off x="3667277" y="3121712"/>
              <a:ext cx="432868" cy="85494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flipH="1" flipV="1">
              <a:off x="3688318" y="2977492"/>
              <a:ext cx="416526" cy="822668"/>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flipH="1" flipV="1">
              <a:off x="3683730" y="2791757"/>
              <a:ext cx="421113" cy="83172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flipH="1" flipV="1">
              <a:off x="3626189" y="2503893"/>
              <a:ext cx="478656" cy="945380"/>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flipV="1">
              <a:off x="3873011" y="2438556"/>
              <a:ext cx="0" cy="502611"/>
            </a:xfrm>
            <a:prstGeom prst="line">
              <a:avLst/>
            </a:prstGeom>
            <a:ln w="3175"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flipH="1" flipV="1">
              <a:off x="3675212" y="4931331"/>
              <a:ext cx="383905" cy="75823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flipH="1" flipV="1">
              <a:off x="3668898" y="5096283"/>
              <a:ext cx="373387" cy="737464"/>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flipH="1" flipV="1">
              <a:off x="3662584" y="5261234"/>
              <a:ext cx="289870" cy="572513"/>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flipH="1" flipV="1">
              <a:off x="2862454" y="2959133"/>
              <a:ext cx="405067" cy="800028"/>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flipH="1" flipV="1">
              <a:off x="2876847" y="3175808"/>
              <a:ext cx="400704" cy="791413"/>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flipH="1" flipV="1">
              <a:off x="2883641" y="3372797"/>
              <a:ext cx="393910" cy="77799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flipH="1" flipV="1">
              <a:off x="2888189" y="3556508"/>
              <a:ext cx="380659" cy="75182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flipH="1" flipV="1">
              <a:off x="2870055" y="3694859"/>
              <a:ext cx="421077" cy="83164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flipH="1" flipV="1">
              <a:off x="2881396" y="3887665"/>
              <a:ext cx="375779" cy="74218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flipH="1" flipV="1">
              <a:off x="2868535" y="2791757"/>
              <a:ext cx="409016" cy="807833"/>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flipH="1" flipV="1">
              <a:off x="2902061" y="2683704"/>
              <a:ext cx="389072" cy="76844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flipH="1" flipV="1">
              <a:off x="2967686" y="2630417"/>
              <a:ext cx="319266" cy="63056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flipH="1" flipV="1">
              <a:off x="3067194" y="2650923"/>
              <a:ext cx="196240" cy="387588"/>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flipH="1" flipV="1">
              <a:off x="3176106" y="2683704"/>
              <a:ext cx="81688" cy="16133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flipH="1" flipV="1">
              <a:off x="3132029" y="2431238"/>
              <a:ext cx="136819" cy="270227"/>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flipH="1" flipV="1">
              <a:off x="2875082" y="4052618"/>
              <a:ext cx="411869" cy="813468"/>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flipH="1" flipV="1">
              <a:off x="2886530" y="4244213"/>
              <a:ext cx="379657" cy="749848"/>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flipH="1" flipV="1">
              <a:off x="2862454" y="4382522"/>
              <a:ext cx="394721" cy="779600"/>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flipH="1" flipV="1">
              <a:off x="2862454" y="4558337"/>
              <a:ext cx="394721" cy="779600"/>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flipH="1" flipV="1">
              <a:off x="2862454" y="4734152"/>
              <a:ext cx="394721" cy="779600"/>
            </a:xfrm>
            <a:prstGeom prst="line">
              <a:avLst/>
            </a:prstGeom>
            <a:ln w="19050" cmpd="sng">
              <a:solidFill>
                <a:schemeClr val="bg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flipH="1" flipV="1">
              <a:off x="2862454" y="4909967"/>
              <a:ext cx="394721" cy="779600"/>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flipH="1" flipV="1">
              <a:off x="2862456" y="5103545"/>
              <a:ext cx="378701" cy="747964"/>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flipH="1" flipV="1">
              <a:off x="2874159" y="5314884"/>
              <a:ext cx="346733" cy="684830"/>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H="1" flipV="1">
              <a:off x="2880388" y="5533526"/>
              <a:ext cx="186806" cy="368960"/>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H="1" flipV="1">
              <a:off x="2865447" y="5681884"/>
              <a:ext cx="99583" cy="19668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H="1" flipV="1">
              <a:off x="3674257" y="2431238"/>
              <a:ext cx="414595" cy="81885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H="1" flipV="1">
              <a:off x="3762197" y="2422357"/>
              <a:ext cx="308353" cy="60901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H="1" flipV="1">
              <a:off x="3850138" y="2413477"/>
              <a:ext cx="238714" cy="471478"/>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flipH="1" flipV="1">
              <a:off x="3938079" y="2404597"/>
              <a:ext cx="132471" cy="261640"/>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flipH="1" flipV="1">
              <a:off x="3657090" y="5440278"/>
              <a:ext cx="201929" cy="398823"/>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H="1" flipV="1">
              <a:off x="3651597" y="5619323"/>
              <a:ext cx="110600" cy="218443"/>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flipV="1">
              <a:off x="2270965" y="3204332"/>
              <a:ext cx="0" cy="946464"/>
            </a:xfrm>
            <a:prstGeom prst="line">
              <a:avLst/>
            </a:prstGeom>
            <a:ln w="3175"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flipV="1">
              <a:off x="3067194" y="2361807"/>
              <a:ext cx="0" cy="838309"/>
            </a:xfrm>
            <a:prstGeom prst="line">
              <a:avLst/>
            </a:prstGeom>
            <a:ln w="3175"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flipV="1">
              <a:off x="3873011" y="2024344"/>
              <a:ext cx="0" cy="969776"/>
            </a:xfrm>
            <a:prstGeom prst="line">
              <a:avLst/>
            </a:prstGeom>
            <a:ln w="3175"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flipH="1" flipV="1">
              <a:off x="1292633" y="3657059"/>
              <a:ext cx="370058" cy="73089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flipH="1" flipV="1">
              <a:off x="1302238" y="3436475"/>
              <a:ext cx="370058" cy="73089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flipH="1" flipV="1">
              <a:off x="1294081" y="3198129"/>
              <a:ext cx="370058" cy="73089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flipH="1" flipV="1">
              <a:off x="1285924" y="2959783"/>
              <a:ext cx="370058" cy="73089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flipH="1" flipV="1">
              <a:off x="1295529" y="2748080"/>
              <a:ext cx="370058" cy="73089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flipH="1" flipV="1">
              <a:off x="1296253" y="2518615"/>
              <a:ext cx="370058" cy="73089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flipH="1" flipV="1">
              <a:off x="1296977" y="2289150"/>
              <a:ext cx="370058" cy="73089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flipH="1" flipV="1">
              <a:off x="1315463" y="2095209"/>
              <a:ext cx="370058" cy="73089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flipH="1" flipV="1">
              <a:off x="1492987" y="2234620"/>
              <a:ext cx="192535" cy="38026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flipH="1" flipV="1">
              <a:off x="1579645" y="2197065"/>
              <a:ext cx="159163" cy="314357"/>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flipV="1">
              <a:off x="1472503" y="1985444"/>
              <a:ext cx="0" cy="518449"/>
            </a:xfrm>
            <a:prstGeom prst="line">
              <a:avLst/>
            </a:prstGeom>
            <a:ln w="3175"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flipH="1" flipV="1">
              <a:off x="2072669" y="5636594"/>
              <a:ext cx="132616" cy="261924"/>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flipH="1" flipV="1">
              <a:off x="2080665" y="5439225"/>
              <a:ext cx="190300" cy="375854"/>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flipH="1" flipV="1">
              <a:off x="2081027" y="5225287"/>
              <a:ext cx="305340" cy="603067"/>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flipH="1" flipV="1">
              <a:off x="2078301" y="5017717"/>
              <a:ext cx="382954" cy="756366"/>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flipH="1" flipV="1">
              <a:off x="2080237" y="4803604"/>
              <a:ext cx="398780" cy="787618"/>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flipH="1" flipV="1">
              <a:off x="2081592" y="4591338"/>
              <a:ext cx="370058" cy="73089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flipH="1" flipV="1">
              <a:off x="2091197" y="4370754"/>
              <a:ext cx="370058" cy="73089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flipH="1" flipV="1">
              <a:off x="2083040" y="4132408"/>
              <a:ext cx="370058" cy="73089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flipH="1" flipV="1">
              <a:off x="2074883" y="3894063"/>
              <a:ext cx="404134" cy="798192"/>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flipH="1" flipV="1">
              <a:off x="2084488" y="3682359"/>
              <a:ext cx="370058" cy="73089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flipH="1" flipV="1">
              <a:off x="2085212" y="3452894"/>
              <a:ext cx="370058" cy="73089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flipH="1" flipV="1">
              <a:off x="2085936" y="3223429"/>
              <a:ext cx="370058" cy="73089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flipH="1" flipV="1">
              <a:off x="2104422" y="3029488"/>
              <a:ext cx="370058" cy="73089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flipH="1" flipV="1">
              <a:off x="2281946" y="3168899"/>
              <a:ext cx="192535" cy="380269"/>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p:nvCxnSpPr>
          <p:spPr>
            <a:xfrm flipH="1" flipV="1">
              <a:off x="2386367" y="3166869"/>
              <a:ext cx="92650" cy="182991"/>
            </a:xfrm>
            <a:prstGeom prst="line">
              <a:avLst/>
            </a:prstGeom>
            <a:ln w="1905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flipV="1">
              <a:off x="2270965" y="2355665"/>
              <a:ext cx="0" cy="1811701"/>
            </a:xfrm>
            <a:prstGeom prst="line">
              <a:avLst/>
            </a:prstGeom>
            <a:ln w="3175"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93456584"/>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Civic">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c">
      <a:majorFont>
        <a:latin typeface="Georgia"/>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华文新魏"/>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Civic.thmx</Template>
  <TotalTime>20822</TotalTime>
  <Words>3344</Words>
  <Application>Microsoft Macintosh PowerPoint</Application>
  <PresentationFormat>On-screen Show (4:3)</PresentationFormat>
  <Paragraphs>428</Paragraphs>
  <Slides>18</Slides>
  <Notes>18</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Civic</vt:lpstr>
      <vt:lpstr>Impact of ocean acidification on geoduck in a natural setting </vt:lpstr>
      <vt:lpstr>THE GEODUCK   Panopea generosa</vt:lpstr>
      <vt:lpstr>Directions in Ocean Acidification research</vt:lpstr>
      <vt:lpstr>Directions in Ocean Acidification research</vt:lpstr>
      <vt:lpstr>THE QUESTIONS</vt:lpstr>
      <vt:lpstr>Geoduck outplanted in *low and *high pH, varying background conditions</vt:lpstr>
      <vt:lpstr>pH data show eelgrass effectively altered pH </vt:lpstr>
      <vt:lpstr>Growth differed by bay (p=5.5e-10) northern bays vs. southern bays (p&lt;2e-16)</vt:lpstr>
      <vt:lpstr>Survival not significantly different,  however Case Inlet survival low (60%)</vt:lpstr>
      <vt:lpstr>Physiology assessed via proteomics:  targeted proteins that respond to environment</vt:lpstr>
      <vt:lpstr>No protein differences by pH  Proteins differed by latitude (north vs. south)</vt:lpstr>
      <vt:lpstr>Protein Differences between North &amp; South</vt:lpstr>
      <vt:lpstr>Protein repair, growth, metabolism significantly higher in northern bays </vt:lpstr>
      <vt:lpstr>Conclusions &amp; Next Steps</vt:lpstr>
      <vt:lpstr>Thank you… </vt:lpstr>
      <vt:lpstr>Physiology assed via Proteomics</vt:lpstr>
      <vt:lpstr>Protein analysis in 2-phases</vt:lpstr>
      <vt:lpstr>Selected proteins have strong, clear signal</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Geoduck as indicators of environmental change</dc:title>
  <dc:creator>Laura Spencer</dc:creator>
  <cp:lastModifiedBy>Laura Spencer</cp:lastModifiedBy>
  <cp:revision>437</cp:revision>
  <dcterms:created xsi:type="dcterms:W3CDTF">2017-09-02T22:26:06Z</dcterms:created>
  <dcterms:modified xsi:type="dcterms:W3CDTF">2018-03-16T20:53:47Z</dcterms:modified>
</cp:coreProperties>
</file>